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1"/>
  </p:sldMasterIdLst>
  <p:notesMasterIdLst>
    <p:notesMasterId r:id="rId14"/>
  </p:notesMasterIdLst>
  <p:handoutMasterIdLst>
    <p:handoutMasterId r:id="rId15"/>
  </p:handoutMasterIdLst>
  <p:sldIdLst>
    <p:sldId id="321" r:id="rId2"/>
    <p:sldId id="303" r:id="rId3"/>
    <p:sldId id="304" r:id="rId4"/>
    <p:sldId id="305" r:id="rId5"/>
    <p:sldId id="323" r:id="rId6"/>
    <p:sldId id="312" r:id="rId7"/>
    <p:sldId id="325" r:id="rId8"/>
    <p:sldId id="313" r:id="rId9"/>
    <p:sldId id="326" r:id="rId10"/>
    <p:sldId id="308" r:id="rId11"/>
    <p:sldId id="315" r:id="rId12"/>
    <p:sldId id="309" r:id="rId13"/>
  </p:sldIdLst>
  <p:sldSz cx="10033000" cy="752475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549" userDrawn="1">
          <p15:clr>
            <a:srgbClr val="A4A3A4"/>
          </p15:clr>
        </p15:guide>
        <p15:guide id="3" orient="horz" pos="3265" userDrawn="1">
          <p15:clr>
            <a:srgbClr val="A4A3A4"/>
          </p15:clr>
        </p15:guide>
        <p15:guide id="4" orient="horz" pos="3901" userDrawn="1">
          <p15:clr>
            <a:srgbClr val="A4A3A4"/>
          </p15:clr>
        </p15:guide>
        <p15:guide id="5" orient="horz" pos="3527" userDrawn="1">
          <p15:clr>
            <a:srgbClr val="A4A3A4"/>
          </p15:clr>
        </p15:guide>
        <p15:guide id="6" pos="3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3313"/>
    <a:srgbClr val="1E35BF"/>
    <a:srgbClr val="F200C2"/>
    <a:srgbClr val="FFD200"/>
    <a:srgbClr val="78E0C2"/>
    <a:srgbClr val="2CBAD8"/>
    <a:srgbClr val="E60000"/>
    <a:srgbClr val="FF5A00"/>
    <a:srgbClr val="00CF8C"/>
    <a:srgbClr val="282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93372" autoAdjust="0"/>
  </p:normalViewPr>
  <p:slideViewPr>
    <p:cSldViewPr snapToGrid="0">
      <p:cViewPr varScale="1">
        <p:scale>
          <a:sx n="96" d="100"/>
          <a:sy n="96" d="100"/>
        </p:scale>
        <p:origin x="1938" y="84"/>
      </p:cViewPr>
      <p:guideLst>
        <p:guide orient="horz" pos="1549"/>
        <p:guide orient="horz" pos="3265"/>
        <p:guide orient="horz" pos="3901"/>
        <p:guide orient="horz" pos="3527"/>
        <p:guide pos="3160"/>
      </p:guideLst>
    </p:cSldViewPr>
  </p:slideViewPr>
  <p:outlineViewPr>
    <p:cViewPr>
      <p:scale>
        <a:sx n="33" d="100"/>
        <a:sy n="33" d="100"/>
      </p:scale>
      <p:origin x="0" y="-5144"/>
    </p:cViewPr>
  </p:outlineViewPr>
  <p:notesTextViewPr>
    <p:cViewPr>
      <p:scale>
        <a:sx n="3" d="2"/>
        <a:sy n="3" d="2"/>
      </p:scale>
      <p:origin x="0" y="0"/>
    </p:cViewPr>
  </p:notesTextViewPr>
  <p:sorterViewPr>
    <p:cViewPr>
      <p:scale>
        <a:sx n="180" d="100"/>
        <a:sy n="180" d="100"/>
      </p:scale>
      <p:origin x="0" y="0"/>
    </p:cViewPr>
  </p:sorterViewPr>
  <p:notesViewPr>
    <p:cSldViewPr snapToGrid="0">
      <p:cViewPr varScale="1">
        <p:scale>
          <a:sx n="117" d="100"/>
          <a:sy n="117" d="100"/>
        </p:scale>
        <p:origin x="8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84731" cy="276999"/>
          </a:xfrm>
          <a:prstGeom prst="rect">
            <a:avLst/>
          </a:prstGeom>
        </p:spPr>
        <p:txBody>
          <a:bodyPr vert="horz" wrap="none" lIns="91440" tIns="45720" rIns="91440" bIns="45720" rtlCol="0">
            <a:spAutoFit/>
          </a:bodyPr>
          <a:lstStyle>
            <a:lvl1pPr algn="l">
              <a:defRPr sz="1200"/>
            </a:lvl1pPr>
          </a:lstStyle>
          <a:p>
            <a:endParaRPr lang="en-GB" dirty="0"/>
          </a:p>
        </p:txBody>
      </p:sp>
      <p:sp>
        <p:nvSpPr>
          <p:cNvPr id="3" name="Date Placeholder 2"/>
          <p:cNvSpPr>
            <a:spLocks noGrp="1"/>
          </p:cNvSpPr>
          <p:nvPr>
            <p:ph type="dt" sz="quarter" idx="1"/>
          </p:nvPr>
        </p:nvSpPr>
        <p:spPr>
          <a:xfrm>
            <a:off x="6075430" y="0"/>
            <a:ext cx="780983" cy="276999"/>
          </a:xfrm>
          <a:prstGeom prst="rect">
            <a:avLst/>
          </a:prstGeom>
        </p:spPr>
        <p:txBody>
          <a:bodyPr vert="horz" wrap="none" lIns="91440" tIns="45720" rIns="91440" bIns="45720" rtlCol="0">
            <a:spAutoFit/>
          </a:bodyPr>
          <a:lstStyle>
            <a:lvl1pPr algn="r">
              <a:defRPr sz="1200"/>
            </a:lvl1pPr>
          </a:lstStyle>
          <a:p>
            <a:fld id="{752F82D4-A43A-4575-BCB0-507B349581DB}" type="datetimeFigureOut">
              <a:rPr lang="en-GB" smtClean="0"/>
              <a:t>20/06/2023</a:t>
            </a:fld>
            <a:endParaRPr lang="en-GB" dirty="0"/>
          </a:p>
        </p:txBody>
      </p:sp>
      <p:sp>
        <p:nvSpPr>
          <p:cNvPr id="4" name="Footer Placeholder 3"/>
          <p:cNvSpPr>
            <a:spLocks noGrp="1"/>
          </p:cNvSpPr>
          <p:nvPr>
            <p:ph type="ftr" sz="quarter" idx="2"/>
          </p:nvPr>
        </p:nvSpPr>
        <p:spPr>
          <a:xfrm>
            <a:off x="0" y="8867001"/>
            <a:ext cx="184731" cy="276999"/>
          </a:xfrm>
          <a:prstGeom prst="rect">
            <a:avLst/>
          </a:prstGeom>
        </p:spPr>
        <p:txBody>
          <a:bodyPr vert="horz" wrap="none" lIns="91440" tIns="45720" rIns="91440" bIns="45720" rtlCol="0" anchor="b">
            <a:spAutoFit/>
          </a:bodyPr>
          <a:lstStyle>
            <a:lvl1pPr algn="l">
              <a:defRPr sz="1200"/>
            </a:lvl1pPr>
          </a:lstStyle>
          <a:p>
            <a:endParaRPr lang="en-GB" dirty="0"/>
          </a:p>
        </p:txBody>
      </p:sp>
      <p:sp>
        <p:nvSpPr>
          <p:cNvPr id="5" name="Slide Number Placeholder 4"/>
          <p:cNvSpPr>
            <a:spLocks noGrp="1"/>
          </p:cNvSpPr>
          <p:nvPr>
            <p:ph type="sldNum" sz="quarter" idx="3"/>
          </p:nvPr>
        </p:nvSpPr>
        <p:spPr>
          <a:xfrm>
            <a:off x="6484196" y="8867001"/>
            <a:ext cx="372217" cy="276999"/>
          </a:xfrm>
          <a:prstGeom prst="rect">
            <a:avLst/>
          </a:prstGeom>
        </p:spPr>
        <p:txBody>
          <a:bodyPr vert="horz" wrap="none" lIns="91440" tIns="45720" rIns="91440" bIns="45720" rtlCol="0" anchor="b">
            <a:spAutoFit/>
          </a:bodyPr>
          <a:lstStyle>
            <a:lvl1pPr algn="r">
              <a:defRPr sz="1200"/>
            </a:lvl1pPr>
          </a:lstStyle>
          <a:p>
            <a:fld id="{EFABF79C-CD83-468C-B19F-7270A38C5369}" type="slidenum">
              <a:rPr lang="en-GB" smtClean="0"/>
              <a:t>‹#›</a:t>
            </a:fld>
            <a:endParaRPr lang="en-GB" dirty="0"/>
          </a:p>
        </p:txBody>
      </p:sp>
    </p:spTree>
    <p:extLst>
      <p:ext uri="{BB962C8B-B14F-4D97-AF65-F5344CB8AC3E}">
        <p14:creationId xmlns:p14="http://schemas.microsoft.com/office/powerpoint/2010/main" val="3603189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84731" cy="276999"/>
          </a:xfrm>
          <a:prstGeom prst="rect">
            <a:avLst/>
          </a:prstGeom>
        </p:spPr>
        <p:txBody>
          <a:bodyPr vert="horz" wrap="none" lIns="91440" tIns="45720" rIns="91440" bIns="45720" rtlCol="0">
            <a:spAutoFit/>
          </a:bodyPr>
          <a:lstStyle>
            <a:lvl1pPr algn="l">
              <a:defRPr sz="1200"/>
            </a:lvl1pPr>
          </a:lstStyle>
          <a:p>
            <a:endParaRPr lang="en-GB"/>
          </a:p>
        </p:txBody>
      </p:sp>
      <p:sp>
        <p:nvSpPr>
          <p:cNvPr id="3" name="Date Placeholder 2"/>
          <p:cNvSpPr>
            <a:spLocks noGrp="1"/>
          </p:cNvSpPr>
          <p:nvPr>
            <p:ph type="dt" idx="1"/>
          </p:nvPr>
        </p:nvSpPr>
        <p:spPr>
          <a:xfrm>
            <a:off x="5905512" y="0"/>
            <a:ext cx="950901" cy="276999"/>
          </a:xfrm>
          <a:prstGeom prst="rect">
            <a:avLst/>
          </a:prstGeom>
        </p:spPr>
        <p:txBody>
          <a:bodyPr vert="horz" wrap="none" lIns="91440" tIns="45720" rIns="91440" bIns="45720" rtlCol="0">
            <a:spAutoFit/>
          </a:bodyPr>
          <a:lstStyle>
            <a:lvl1pPr algn="r">
              <a:defRPr sz="1200"/>
            </a:lvl1pPr>
          </a:lstStyle>
          <a:p>
            <a:fld id="{9A600B8B-2217-4CDB-AD60-2F9565F78331}" type="datetimeFigureOut">
              <a:rPr lang="en-GB" smtClean="0"/>
              <a:t>20/06/2023</a:t>
            </a:fld>
            <a:endParaRPr lang="en-GB"/>
          </a:p>
        </p:txBody>
      </p:sp>
      <p:sp>
        <p:nvSpPr>
          <p:cNvPr id="4" name="Slide Image Placeholder 3"/>
          <p:cNvSpPr>
            <a:spLocks noGrp="1" noRot="1" noChangeAspect="1"/>
          </p:cNvSpPr>
          <p:nvPr>
            <p:ph type="sldImg" idx="2"/>
          </p:nvPr>
        </p:nvSpPr>
        <p:spPr>
          <a:xfrm>
            <a:off x="455613" y="406400"/>
            <a:ext cx="5946775" cy="4460875"/>
          </a:xfrm>
          <a:prstGeom prst="rect">
            <a:avLst/>
          </a:prstGeom>
          <a:noFill/>
          <a:ln w="12700">
            <a:solidFill>
              <a:prstClr val="black"/>
            </a:solidFill>
          </a:ln>
        </p:spPr>
        <p:txBody>
          <a:bodyPr vert="horz" lIns="91440" tIns="45720" rIns="91440" bIns="45720" rtlCol="0" anchor="ctr"/>
          <a:lstStyle/>
          <a:p>
            <a:endParaRPr lang="en-GB"/>
          </a:p>
        </p:txBody>
      </p:sp>
      <p:sp>
        <p:nvSpPr>
          <p:cNvPr id="6" name="Footer Placeholder 5"/>
          <p:cNvSpPr>
            <a:spLocks noGrp="1"/>
          </p:cNvSpPr>
          <p:nvPr>
            <p:ph type="ftr" sz="quarter" idx="4"/>
          </p:nvPr>
        </p:nvSpPr>
        <p:spPr>
          <a:xfrm>
            <a:off x="0" y="8867001"/>
            <a:ext cx="184731" cy="276999"/>
          </a:xfrm>
          <a:prstGeom prst="rect">
            <a:avLst/>
          </a:prstGeom>
        </p:spPr>
        <p:txBody>
          <a:bodyPr vert="horz" wrap="none" lIns="91440" tIns="45720" rIns="91440" bIns="45720" rtlCol="0" anchor="b">
            <a:spAutoFit/>
          </a:bodyPr>
          <a:lstStyle>
            <a:lvl1pPr algn="l">
              <a:defRPr sz="1200"/>
            </a:lvl1pPr>
          </a:lstStyle>
          <a:p>
            <a:endParaRPr lang="en-GB"/>
          </a:p>
        </p:txBody>
      </p:sp>
      <p:sp>
        <p:nvSpPr>
          <p:cNvPr id="7" name="Slide Number Placeholder 6"/>
          <p:cNvSpPr>
            <a:spLocks noGrp="1"/>
          </p:cNvSpPr>
          <p:nvPr>
            <p:ph type="sldNum" sz="quarter" idx="5"/>
          </p:nvPr>
        </p:nvSpPr>
        <p:spPr>
          <a:xfrm>
            <a:off x="6484196" y="8867001"/>
            <a:ext cx="372217" cy="276999"/>
          </a:xfrm>
          <a:prstGeom prst="rect">
            <a:avLst/>
          </a:prstGeom>
        </p:spPr>
        <p:txBody>
          <a:bodyPr vert="horz" wrap="none" lIns="91440" tIns="45720" rIns="91440" bIns="45720" rtlCol="0" anchor="b">
            <a:spAutoFit/>
          </a:bodyPr>
          <a:lstStyle>
            <a:lvl1pPr algn="r">
              <a:defRPr sz="1200"/>
            </a:lvl1pPr>
          </a:lstStyle>
          <a:p>
            <a:fld id="{5D6805EC-C5D3-4FCC-8B7C-480EC75C7913}" type="slidenum">
              <a:rPr lang="en-GB" smtClean="0"/>
              <a:t>‹#›</a:t>
            </a:fld>
            <a:endParaRPr lang="en-GB"/>
          </a:p>
        </p:txBody>
      </p:sp>
      <p:sp>
        <p:nvSpPr>
          <p:cNvPr id="5" name="Notes Placeholder 4"/>
          <p:cNvSpPr>
            <a:spLocks noGrp="1"/>
          </p:cNvSpPr>
          <p:nvPr>
            <p:ph type="body" sz="quarter" idx="3"/>
          </p:nvPr>
        </p:nvSpPr>
        <p:spPr>
          <a:xfrm>
            <a:off x="455613" y="4873625"/>
            <a:ext cx="5946775" cy="391114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9771825"/>
      </p:ext>
    </p:extLst>
  </p:cSld>
  <p:clrMap bg1="lt1" tx1="dk1" bg2="lt2" tx2="dk2" accent1="accent1" accent2="accent2" accent3="accent3" accent4="accent4" accent5="accent5" accent6="accent6" hlink="hlink" folHlink="folHlink"/>
  <p:notesStyle>
    <a:lvl1pPr marL="0" indent="0" algn="l" defTabSz="914400" rtl="0" eaLnBrk="1" latinLnBrk="0" hangingPunct="1">
      <a:lnSpc>
        <a:spcPct val="100000"/>
      </a:lnSpc>
      <a:spcBef>
        <a:spcPts val="1000"/>
      </a:spcBef>
      <a:spcAft>
        <a:spcPts val="400"/>
      </a:spcAft>
      <a:defRPr kumimoji="0" sz="1400" b="0" i="0" u="none" kern="1200" baseline="0">
        <a:solidFill>
          <a:srgbClr val="1E35BF"/>
        </a:solidFill>
        <a:latin typeface="Arial" panose="020B0604020202020204" pitchFamily="34" charset="0"/>
        <a:ea typeface="+mn-ea"/>
        <a:cs typeface="+mn-cs"/>
      </a:defRPr>
    </a:lvl1pPr>
    <a:lvl2pPr marL="0" indent="0" algn="l" defTabSz="914400" rtl="0" eaLnBrk="1" latinLnBrk="0" hangingPunct="1">
      <a:lnSpc>
        <a:spcPct val="100000"/>
      </a:lnSpc>
      <a:spcBef>
        <a:spcPts val="400"/>
      </a:spcBef>
      <a:spcAft>
        <a:spcPts val="400"/>
      </a:spcAft>
      <a:defRPr kumimoji="0" sz="1400" b="0" i="0" u="none" kern="1200" baseline="0">
        <a:solidFill>
          <a:srgbClr val="000000"/>
        </a:solidFill>
        <a:latin typeface="Arial" panose="020B0604020202020204" pitchFamily="34" charset="0"/>
        <a:ea typeface="+mn-ea"/>
        <a:cs typeface="+mn-cs"/>
      </a:defRPr>
    </a:lvl2pPr>
    <a:lvl3pPr marL="270000" indent="-270000" algn="l" defTabSz="914400" rtl="0" eaLnBrk="1" latinLnBrk="0" hangingPunct="1">
      <a:lnSpc>
        <a:spcPct val="100000"/>
      </a:lnSpc>
      <a:spcBef>
        <a:spcPts val="0"/>
      </a:spcBef>
      <a:spcAft>
        <a:spcPts val="400"/>
      </a:spcAft>
      <a:buClr>
        <a:srgbClr val="000000"/>
      </a:buClr>
      <a:buSzPct val="100000"/>
      <a:buFont typeface="Arial" panose="020B0604020202020204" pitchFamily="34" charset="0"/>
      <a:buChar char="—"/>
      <a:defRPr kumimoji="0" sz="1200" b="0" i="0" u="none" kern="1200" baseline="0">
        <a:solidFill>
          <a:srgbClr val="000000"/>
        </a:solidFill>
        <a:latin typeface="Arial" panose="020B0604020202020204" pitchFamily="34" charset="0"/>
        <a:ea typeface="+mn-ea"/>
        <a:cs typeface="+mn-cs"/>
      </a:defRPr>
    </a:lvl3pPr>
    <a:lvl4pPr marL="540000" indent="-270000" algn="l" defTabSz="914400" rtl="0" eaLnBrk="1" latinLnBrk="0" hangingPunct="1">
      <a:lnSpc>
        <a:spcPct val="100000"/>
      </a:lnSpc>
      <a:spcBef>
        <a:spcPts val="0"/>
      </a:spcBef>
      <a:spcAft>
        <a:spcPts val="400"/>
      </a:spcAft>
      <a:buClr>
        <a:srgbClr val="000000"/>
      </a:buClr>
      <a:buSzPct val="100000"/>
      <a:buFont typeface="Arial" panose="020B0604020202020204" pitchFamily="34" charset="0"/>
      <a:buChar char="–"/>
      <a:defRPr kumimoji="0" sz="1200" b="0" i="0" u="none" kern="1200" baseline="0">
        <a:solidFill>
          <a:srgbClr val="000000"/>
        </a:solidFill>
        <a:latin typeface="Arial" panose="020B0604020202020204" pitchFamily="34" charset="0"/>
        <a:ea typeface="+mn-ea"/>
        <a:cs typeface="+mn-cs"/>
      </a:defRPr>
    </a:lvl4pPr>
    <a:lvl5pPr marL="810000" indent="-270000" algn="l" defTabSz="914400" rtl="0" eaLnBrk="1" latinLnBrk="0" hangingPunct="1">
      <a:lnSpc>
        <a:spcPct val="100000"/>
      </a:lnSpc>
      <a:spcBef>
        <a:spcPts val="0"/>
      </a:spcBef>
      <a:spcAft>
        <a:spcPts val="400"/>
      </a:spcAft>
      <a:buClr>
        <a:srgbClr val="000000"/>
      </a:buClr>
      <a:buSzPct val="100000"/>
      <a:buFont typeface="Arial" panose="020B0604020202020204" pitchFamily="34" charset="0"/>
      <a:buChar char="–"/>
      <a:defRPr kumimoji="0" sz="1200" b="0" i="0" u="none" kern="1200" baseline="0">
        <a:solidFill>
          <a:srgbClr val="000000"/>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228600"/>
            <a:ext cx="5476875" cy="4108450"/>
          </a:xfrm>
        </p:spPr>
      </p:sp>
      <p:sp>
        <p:nvSpPr>
          <p:cNvPr id="3" name="Notes Placeholder 2"/>
          <p:cNvSpPr>
            <a:spLocks noGrp="1"/>
          </p:cNvSpPr>
          <p:nvPr>
            <p:ph type="body" idx="1"/>
          </p:nvPr>
        </p:nvSpPr>
        <p:spPr>
          <a:xfrm>
            <a:off x="685800" y="4400550"/>
            <a:ext cx="5486400" cy="3600450"/>
          </a:xfrm>
          <a:prstGeom prst="rect">
            <a:avLst/>
          </a:prstGeom>
        </p:spPr>
        <p:txBody>
          <a:bodyPr>
            <a:noAutofit/>
          </a:bodyPr>
          <a:lstStyle/>
          <a:p>
            <a:endParaRPr lang="en-GB" dirty="0"/>
          </a:p>
        </p:txBody>
      </p:sp>
      <p:sp>
        <p:nvSpPr>
          <p:cNvPr id="4" name="Slide Number Placeholder 3"/>
          <p:cNvSpPr>
            <a:spLocks noGrp="1"/>
          </p:cNvSpPr>
          <p:nvPr>
            <p:ph type="sldNum" sz="quarter" idx="10"/>
          </p:nvPr>
        </p:nvSpPr>
        <p:spPr>
          <a:xfrm>
            <a:off x="6586787" y="8867001"/>
            <a:ext cx="269626" cy="276999"/>
          </a:xfrm>
        </p:spPr>
        <p:txBody>
          <a:bodyPr/>
          <a:lstStyle/>
          <a:p>
            <a:fld id="{5D6805EC-C5D3-4FCC-8B7C-480EC75C7913}" type="slidenum">
              <a:rPr lang="en-GB" smtClean="0"/>
              <a:t>1</a:t>
            </a:fld>
            <a:endParaRPr lang="en-GB" dirty="0"/>
          </a:p>
        </p:txBody>
      </p:sp>
    </p:spTree>
    <p:extLst>
      <p:ext uri="{BB962C8B-B14F-4D97-AF65-F5344CB8AC3E}">
        <p14:creationId xmlns:p14="http://schemas.microsoft.com/office/powerpoint/2010/main" val="329633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228600"/>
            <a:ext cx="5476875" cy="4108450"/>
          </a:xfrm>
        </p:spPr>
      </p:sp>
      <p:sp>
        <p:nvSpPr>
          <p:cNvPr id="3" name="Notes Placeholder 2"/>
          <p:cNvSpPr>
            <a:spLocks noGrp="1"/>
          </p:cNvSpPr>
          <p:nvPr>
            <p:ph type="body" idx="1"/>
          </p:nvPr>
        </p:nvSpPr>
        <p:spPr>
          <a:xfrm>
            <a:off x="685800" y="4400550"/>
            <a:ext cx="5486400" cy="3600450"/>
          </a:xfrm>
          <a:prstGeom prst="rect">
            <a:avLst/>
          </a:prstGeom>
        </p:spPr>
        <p:txBody>
          <a:bodyPr>
            <a:noAutofit/>
          </a:bodyPr>
          <a:lstStyle/>
          <a:p>
            <a:endParaRPr lang="en-GB" dirty="0"/>
          </a:p>
        </p:txBody>
      </p:sp>
      <p:sp>
        <p:nvSpPr>
          <p:cNvPr id="4" name="Slide Number Placeholder 3"/>
          <p:cNvSpPr>
            <a:spLocks noGrp="1"/>
          </p:cNvSpPr>
          <p:nvPr>
            <p:ph type="sldNum" sz="quarter" idx="10"/>
          </p:nvPr>
        </p:nvSpPr>
        <p:spPr>
          <a:xfrm>
            <a:off x="6586787" y="8867001"/>
            <a:ext cx="269626" cy="276999"/>
          </a:xfrm>
        </p:spPr>
        <p:txBody>
          <a:bodyPr/>
          <a:lstStyle/>
          <a:p>
            <a:fld id="{5D6805EC-C5D3-4FCC-8B7C-480EC75C7913}" type="slidenum">
              <a:rPr lang="en-GB" smtClean="0"/>
              <a:t>5</a:t>
            </a:fld>
            <a:endParaRPr lang="en-GB" dirty="0"/>
          </a:p>
        </p:txBody>
      </p:sp>
    </p:spTree>
    <p:extLst>
      <p:ext uri="{BB962C8B-B14F-4D97-AF65-F5344CB8AC3E}">
        <p14:creationId xmlns:p14="http://schemas.microsoft.com/office/powerpoint/2010/main" val="1775423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21" name="Picture Placeholder 20"/>
          <p:cNvSpPr>
            <a:spLocks noGrp="1"/>
          </p:cNvSpPr>
          <p:nvPr>
            <p:ph type="pic" sz="quarter" idx="12"/>
            <p:custDataLst>
              <p:tags r:id="rId1"/>
            </p:custDataLst>
          </p:nvPr>
        </p:nvSpPr>
        <p:spPr>
          <a:xfrm>
            <a:off x="0" y="0"/>
            <a:ext cx="10033000" cy="7524750"/>
          </a:xfrm>
        </p:spPr>
        <p:txBody>
          <a:bodyPr vert="horz"/>
          <a:lstStyle/>
          <a:p>
            <a:r>
              <a:rPr lang="en-US" noProof="0"/>
              <a:t>Click icon to add picture</a:t>
            </a:r>
            <a:endParaRPr lang="en-GB" noProof="0" dirty="0"/>
          </a:p>
        </p:txBody>
      </p:sp>
      <p:sp>
        <p:nvSpPr>
          <p:cNvPr id="2" name="Title 1"/>
          <p:cNvSpPr>
            <a:spLocks noGrp="1"/>
          </p:cNvSpPr>
          <p:nvPr>
            <p:ph type="ctrTitle"/>
            <p:custDataLst>
              <p:tags r:id="rId2"/>
            </p:custDataLst>
          </p:nvPr>
        </p:nvSpPr>
        <p:spPr>
          <a:xfrm>
            <a:off x="443882" y="1662175"/>
            <a:ext cx="9144661" cy="844810"/>
          </a:xfrm>
        </p:spPr>
        <p:txBody>
          <a:bodyPr anchor="t">
            <a:spAutoFit/>
          </a:bodyPr>
          <a:lstStyle>
            <a:lvl1pPr algn="l">
              <a:defRPr sz="4000" b="0">
                <a:solidFill>
                  <a:schemeClr val="bg1"/>
                </a:solidFill>
              </a:defRPr>
            </a:lvl1pPr>
            <a:lvl2pPr>
              <a:lnSpc>
                <a:spcPct val="90000"/>
              </a:lnSpc>
              <a:defRPr sz="4000">
                <a:latin typeface="+mj-lt"/>
              </a:defRPr>
            </a:lvl2pPr>
          </a:lstStyle>
          <a:p>
            <a:pPr lvl="0"/>
            <a:r>
              <a:rPr lang="en-US" noProof="0"/>
              <a:t>Click to edit Master title style</a:t>
            </a:r>
            <a:endParaRPr lang="en-GB" noProof="0" dirty="0"/>
          </a:p>
        </p:txBody>
      </p:sp>
      <p:sp>
        <p:nvSpPr>
          <p:cNvPr id="3" name="Subtitle 2"/>
          <p:cNvSpPr>
            <a:spLocks noGrp="1"/>
          </p:cNvSpPr>
          <p:nvPr>
            <p:ph type="subTitle" idx="1"/>
          </p:nvPr>
        </p:nvSpPr>
        <p:spPr>
          <a:xfrm>
            <a:off x="443882" y="2506985"/>
            <a:ext cx="9144661" cy="326299"/>
          </a:xfrm>
        </p:spPr>
        <p:txBody>
          <a:bodyPr tIns="0" bIns="72000">
            <a:noAutofit/>
          </a:bodyPr>
          <a:lstStyle>
            <a:lvl1pPr marL="0" indent="0" algn="l">
              <a:spcBef>
                <a:spcPts val="0"/>
              </a:spcBef>
              <a:spcAft>
                <a:spcPts val="400"/>
              </a:spcAft>
              <a:buNone/>
              <a:defRPr sz="2000">
                <a:solidFill>
                  <a:schemeClr val="bg1"/>
                </a:solidFill>
              </a:defRPr>
            </a:lvl1pPr>
            <a:lvl2pPr marL="0" indent="0" algn="l">
              <a:spcBef>
                <a:spcPts val="0"/>
              </a:spcBef>
              <a:spcAft>
                <a:spcPts val="400"/>
              </a:spcAft>
              <a:buNone/>
              <a:defRPr sz="2000"/>
            </a:lvl2pPr>
            <a:lvl3pPr marL="752486" indent="0" algn="ctr">
              <a:buNone/>
              <a:defRPr sz="1481"/>
            </a:lvl3pPr>
            <a:lvl4pPr marL="1128729" indent="0" algn="ctr">
              <a:buNone/>
              <a:defRPr sz="1316"/>
            </a:lvl4pPr>
            <a:lvl5pPr marL="1504972" indent="0" algn="ctr">
              <a:buNone/>
              <a:defRPr sz="1316"/>
            </a:lvl5pPr>
            <a:lvl6pPr marL="1881215" indent="0" algn="ctr">
              <a:buNone/>
              <a:defRPr sz="1316"/>
            </a:lvl6pPr>
            <a:lvl7pPr marL="2257458" indent="0" algn="ctr">
              <a:buNone/>
              <a:defRPr sz="1316"/>
            </a:lvl7pPr>
            <a:lvl8pPr marL="2633702" indent="0" algn="ctr">
              <a:buNone/>
              <a:defRPr sz="1316"/>
            </a:lvl8pPr>
            <a:lvl9pPr marL="3009944" indent="0" algn="ctr">
              <a:buNone/>
              <a:defRPr sz="1316"/>
            </a:lvl9pPr>
          </a:lstStyle>
          <a:p>
            <a:pPr lvl="0"/>
            <a:r>
              <a:rPr lang="en-US" noProof="0"/>
              <a:t>Click to edit Master subtitle style</a:t>
            </a:r>
            <a:endParaRPr lang="en-GB" noProof="0" dirty="0"/>
          </a:p>
        </p:txBody>
      </p:sp>
      <p:sp>
        <p:nvSpPr>
          <p:cNvPr id="5" name="Footer Placeholder 4"/>
          <p:cNvSpPr>
            <a:spLocks noGrp="1"/>
          </p:cNvSpPr>
          <p:nvPr>
            <p:ph type="ftr" sz="quarter" idx="11"/>
          </p:nvPr>
        </p:nvSpPr>
        <p:spPr/>
        <p:txBody>
          <a:bodyPr/>
          <a:lstStyle>
            <a:lvl1pPr>
              <a:defRPr>
                <a:solidFill>
                  <a:schemeClr val="bg1"/>
                </a:solidFill>
              </a:defRPr>
            </a:lvl1pPr>
            <a:lvl2pPr>
              <a:defRPr>
                <a:solidFill>
                  <a:schemeClr val="tx1"/>
                </a:solidFill>
              </a:defRPr>
            </a:lvl2pPr>
          </a:lstStyle>
          <a:p>
            <a:r>
              <a:rPr lang="en-US"/>
              <a:t>© Lloyd’s</a:t>
            </a:r>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44375" y="0"/>
            <a:ext cx="1120666" cy="450376"/>
          </a:xfrm>
          <a:prstGeom prst="rect">
            <a:avLst/>
          </a:prstGeom>
        </p:spPr>
      </p:pic>
      <p:cxnSp>
        <p:nvCxnSpPr>
          <p:cNvPr id="7" name="Straight Connector 6"/>
          <p:cNvCxnSpPr/>
          <p:nvPr/>
        </p:nvCxnSpPr>
        <p:spPr>
          <a:xfrm>
            <a:off x="443881" y="165900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4374" y="693225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3881" y="165900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4374" y="693225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43881" y="165900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44374" y="693225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49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ext Style 1 + Dark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374" y="592500"/>
            <a:ext cx="9145238" cy="1066500"/>
          </a:xfrm>
        </p:spPr>
        <p:txBody>
          <a:bodyPr>
            <a:noAutofit/>
          </a:bodyPr>
          <a:lstStyle>
            <a:lvl1pPr>
              <a:defRPr>
                <a:solidFill>
                  <a:schemeClr val="tx1"/>
                </a:solidFill>
              </a:defRPr>
            </a:lvl1pPr>
          </a:lstStyle>
          <a:p>
            <a:r>
              <a:rPr lang="en-US" noProof="0"/>
              <a:t>Click to edit Master title style</a:t>
            </a:r>
            <a:endParaRPr lang="en-GB" noProof="0" dirty="0"/>
          </a:p>
        </p:txBody>
      </p:sp>
      <p:sp>
        <p:nvSpPr>
          <p:cNvPr id="3" name="Content Placeholder 2"/>
          <p:cNvSpPr>
            <a:spLocks noGrp="1"/>
          </p:cNvSpPr>
          <p:nvPr>
            <p:ph idx="1"/>
          </p:nvPr>
        </p:nvSpPr>
        <p:spPr/>
        <p:txBody>
          <a:bodyPr>
            <a:noAutofit/>
          </a:bodyPr>
          <a:lstStyle>
            <a:lvl1pPr>
              <a:spcBef>
                <a:spcPts val="988"/>
              </a:spcBef>
              <a:defRPr sz="2397">
                <a:solidFill>
                  <a:schemeClr val="tx1"/>
                </a:solidFill>
              </a:defRPr>
            </a:lvl1pPr>
            <a:lvl2pPr>
              <a:spcBef>
                <a:spcPts val="493"/>
              </a:spcBef>
              <a:defRPr sz="2397">
                <a:solidFill>
                  <a:schemeClr val="tx1"/>
                </a:solidFill>
              </a:defRPr>
            </a:lvl2pPr>
            <a:lvl3pPr marL="414756" indent="-414756">
              <a:spcBef>
                <a:spcPts val="0"/>
              </a:spcBef>
              <a:defRPr sz="1798">
                <a:solidFill>
                  <a:schemeClr val="tx1"/>
                </a:solidFill>
              </a:defRPr>
            </a:lvl3pPr>
            <a:lvl4pPr marL="829512" indent="-414756">
              <a:spcBef>
                <a:spcPts val="0"/>
              </a:spcBef>
              <a:defRPr sz="1798">
                <a:solidFill>
                  <a:schemeClr val="tx1"/>
                </a:solidFill>
              </a:defRPr>
            </a:lvl4pPr>
            <a:lvl5pPr marL="1244268" indent="-414756">
              <a:spcBef>
                <a:spcPts val="0"/>
              </a:spcBef>
              <a:defRPr sz="1798">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4"/>
          </p:nvPr>
        </p:nvSpPr>
        <p:spPr/>
        <p:txBody>
          <a:bodyPr/>
          <a:lstStyle>
            <a:lvl1pPr>
              <a:defRPr>
                <a:solidFill>
                  <a:schemeClr val="tx1"/>
                </a:solidFill>
              </a:defRPr>
            </a:lvl1pPr>
          </a:lstStyle>
          <a:p>
            <a:fld id="{30F2F2A6-B5BE-4D82-9143-1CB205778EDA}" type="datetime1">
              <a:rPr lang="en-GB" noProof="0" smtClean="0"/>
              <a:t>20/06/2023</a:t>
            </a:fld>
            <a:endParaRPr lang="en-GB" noProof="0" dirty="0"/>
          </a:p>
        </p:txBody>
      </p:sp>
      <p:sp>
        <p:nvSpPr>
          <p:cNvPr id="5" name="Footer Placeholder 4"/>
          <p:cNvSpPr>
            <a:spLocks noGrp="1"/>
          </p:cNvSpPr>
          <p:nvPr>
            <p:ph type="ftr" sz="quarter" idx="15"/>
          </p:nvPr>
        </p:nvSpPr>
        <p:spPr/>
        <p:txBody>
          <a:bodyPr/>
          <a:lstStyle>
            <a:lvl1pPr>
              <a:defRPr>
                <a:solidFill>
                  <a:schemeClr val="tx1"/>
                </a:solidFill>
              </a:defRPr>
            </a:lvl1pPr>
          </a:lstStyle>
          <a:p>
            <a:r>
              <a:rPr lang="en-GB" noProof="0"/>
              <a:t>© Lloyd’s</a:t>
            </a:r>
            <a:endParaRPr lang="en-GB" noProof="0" dirty="0"/>
          </a:p>
        </p:txBody>
      </p:sp>
      <p:sp>
        <p:nvSpPr>
          <p:cNvPr id="12" name="TextBox 11"/>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tx1"/>
                </a:solidFill>
              </a:rPr>
              <a:pPr lvl="0"/>
              <a:t>‹#›</a:t>
            </a:fld>
            <a:endParaRPr lang="en-GB" sz="905" noProof="0" dirty="0">
              <a:solidFill>
                <a:schemeClr val="tx1"/>
              </a:solidFill>
            </a:endParaRPr>
          </a:p>
        </p:txBody>
      </p:sp>
      <p:cxnSp>
        <p:nvCxnSpPr>
          <p:cNvPr id="25" name="Straight Connector 24"/>
          <p:cNvCxnSpPr/>
          <p:nvPr/>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4375" y="0"/>
            <a:ext cx="1120666" cy="450376"/>
          </a:xfrm>
          <a:prstGeom prst="rect">
            <a:avLst/>
          </a:prstGeom>
        </p:spPr>
      </p:pic>
      <p:sp>
        <p:nvSpPr>
          <p:cNvPr id="8" name="Text Placeholder 7"/>
          <p:cNvSpPr>
            <a:spLocks noGrp="1"/>
          </p:cNvSpPr>
          <p:nvPr>
            <p:ph type="body" sz="quarter" idx="13"/>
          </p:nvPr>
        </p:nvSpPr>
        <p:spPr>
          <a:xfrm>
            <a:off x="444374" y="1195528"/>
            <a:ext cx="9145238" cy="463472"/>
          </a:xfrm>
        </p:spPr>
        <p:txBody>
          <a:bodyPr tIns="36000" bIns="0">
            <a:noAutofit/>
          </a:bodyPr>
          <a:lstStyle>
            <a:lvl1pPr>
              <a:defRPr sz="1598">
                <a:solidFill>
                  <a:schemeClr val="tx1"/>
                </a:solidFill>
              </a:defRPr>
            </a:lvl1pPr>
          </a:lstStyle>
          <a:p>
            <a:pPr lvl="0"/>
            <a:r>
              <a:rPr lang="en-US" noProof="0"/>
              <a:t>Edit Master text styles</a:t>
            </a:r>
          </a:p>
        </p:txBody>
      </p:sp>
      <p:sp>
        <p:nvSpPr>
          <p:cNvPr id="13" name="TextBox 12"/>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tx1"/>
                </a:solidFill>
              </a:rPr>
              <a:pPr lvl="0"/>
              <a:t>‹#›</a:t>
            </a:fld>
            <a:endParaRPr lang="en-GB" sz="905" noProof="0" dirty="0">
              <a:solidFill>
                <a:schemeClr val="tx1"/>
              </a:solidFill>
            </a:endParaRPr>
          </a:p>
        </p:txBody>
      </p:sp>
      <p:cxnSp>
        <p:nvCxnSpPr>
          <p:cNvPr id="14" name="Straight Connector 13"/>
          <p:cNvCxnSpPr/>
          <p:nvPr/>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p:cNvSpPr>
          <p:nvPr userDrawn="1"/>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tx1"/>
                </a:solidFill>
              </a:rPr>
              <a:pPr lvl="0"/>
              <a:t>‹#›</a:t>
            </a:fld>
            <a:endParaRPr lang="en-GB" sz="905" noProof="0" dirty="0">
              <a:solidFill>
                <a:schemeClr val="tx1"/>
              </a:solidFill>
            </a:endParaRPr>
          </a:p>
        </p:txBody>
      </p:sp>
      <p:cxnSp>
        <p:nvCxnSpPr>
          <p:cNvPr id="19" name="Straight Connector 18"/>
          <p:cNvCxnSpPr/>
          <p:nvPr userDrawn="1"/>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87673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Style 2 +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sz="half" idx="1"/>
          </p:nvPr>
        </p:nvSpPr>
        <p:spPr>
          <a:xfrm>
            <a:off x="444374" y="1856500"/>
            <a:ext cx="4354875" cy="4858500"/>
          </a:xfrm>
        </p:spPr>
        <p:txBody>
          <a:bodyPr>
            <a:noAutofit/>
          </a:bodyPr>
          <a:lstStyle>
            <a:lvl1pPr>
              <a:spcAft>
                <a:spcPts val="493"/>
              </a:spcAft>
              <a:defRPr sz="2397"/>
            </a:lvl1pPr>
            <a:lvl2pPr>
              <a:spcAft>
                <a:spcPts val="493"/>
              </a:spcAft>
              <a:defRPr sz="2397"/>
            </a:lvl2pPr>
            <a:lvl3pPr marL="355505" indent="-355505">
              <a:spcAft>
                <a:spcPts val="493"/>
              </a:spcAft>
              <a:defRPr sz="1798"/>
            </a:lvl3pPr>
            <a:lvl4pPr marL="711010" indent="-355505">
              <a:spcAft>
                <a:spcPts val="493"/>
              </a:spcAft>
              <a:defRPr sz="1798"/>
            </a:lvl4pPr>
            <a:lvl5pPr marL="1066516" indent="-355505">
              <a:spcAft>
                <a:spcPts val="493"/>
              </a:spcAft>
              <a:defRPr sz="1798"/>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5234737" y="1856500"/>
            <a:ext cx="4354875" cy="4858500"/>
          </a:xfrm>
        </p:spPr>
        <p:txBody>
          <a:bodyPr>
            <a:noAutofit/>
          </a:bodyPr>
          <a:lstStyle>
            <a:lvl1pPr>
              <a:spcAft>
                <a:spcPts val="493"/>
              </a:spcAft>
              <a:defRPr sz="2397"/>
            </a:lvl1pPr>
            <a:lvl2pPr>
              <a:spcAft>
                <a:spcPts val="493"/>
              </a:spcAft>
              <a:defRPr sz="2397"/>
            </a:lvl2pPr>
            <a:lvl3pPr marL="266629" indent="-266629">
              <a:spcAft>
                <a:spcPts val="493"/>
              </a:spcAft>
              <a:defRPr sz="1798"/>
            </a:lvl3pPr>
            <a:lvl4pPr marL="533258" indent="-266629">
              <a:spcAft>
                <a:spcPts val="493"/>
              </a:spcAft>
              <a:defRPr sz="1798"/>
            </a:lvl4pPr>
            <a:lvl5pPr marL="799887" indent="-266629">
              <a:spcAft>
                <a:spcPts val="493"/>
              </a:spcAft>
              <a:defRPr sz="1798"/>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p:cNvSpPr>
            <a:spLocks noGrp="1"/>
          </p:cNvSpPr>
          <p:nvPr>
            <p:ph type="dt" sz="half" idx="10"/>
          </p:nvPr>
        </p:nvSpPr>
        <p:spPr/>
        <p:txBody>
          <a:bodyPr/>
          <a:lstStyle/>
          <a:p>
            <a:fld id="{9F0008A7-FCFD-4EB5-9B92-0C5DD0F3EBF5}" type="datetime1">
              <a:rPr lang="en-GB" noProof="0" smtClean="0"/>
              <a:t>20/06/2023</a:t>
            </a:fld>
            <a:endParaRPr lang="en-GB" noProof="0" dirty="0"/>
          </a:p>
        </p:txBody>
      </p:sp>
      <p:sp>
        <p:nvSpPr>
          <p:cNvPr id="6" name="Footer Placeholder 5"/>
          <p:cNvSpPr>
            <a:spLocks noGrp="1"/>
          </p:cNvSpPr>
          <p:nvPr>
            <p:ph type="ftr" sz="quarter" idx="11"/>
          </p:nvPr>
        </p:nvSpPr>
        <p:spPr/>
        <p:txBody>
          <a:bodyPr/>
          <a:lstStyle/>
          <a:p>
            <a:r>
              <a:rPr lang="en-GB" noProof="0"/>
              <a:t>© Lloyd’s</a:t>
            </a:r>
            <a:endParaRPr lang="en-GB" noProof="0" dirty="0"/>
          </a:p>
        </p:txBody>
      </p:sp>
      <p:sp>
        <p:nvSpPr>
          <p:cNvPr id="8" name="Text Placeholder 7"/>
          <p:cNvSpPr>
            <a:spLocks noGrp="1"/>
          </p:cNvSpPr>
          <p:nvPr>
            <p:ph type="body" sz="quarter" idx="13"/>
            <p:custDataLst>
              <p:tags r:id="rId1"/>
            </p:custDataLst>
          </p:nvPr>
        </p:nvSpPr>
        <p:spPr bwMode="auto">
          <a:xfrm>
            <a:off x="444374" y="1195528"/>
            <a:ext cx="9145238" cy="463472"/>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6000" rIns="0" bIns="0" anchor="t" anchorCtr="0">
            <a:noAutofit/>
          </a:bodyPr>
          <a:lstStyle>
            <a:lvl1pPr marL="0" indent="0" algn="l">
              <a:lnSpc>
                <a:spcPct val="100000"/>
              </a:lnSpc>
              <a:spcBef>
                <a:spcPts val="999"/>
              </a:spcBef>
              <a:spcAft>
                <a:spcPts val="399"/>
              </a:spcAft>
              <a:defRPr kumimoji="0" sz="1598" b="0" i="0" u="none" baseline="0">
                <a:solidFill>
                  <a:srgbClr val="000000"/>
                </a:solidFill>
                <a:latin typeface="Arial" panose="020B0604020202020204" pitchFamily="34" charset="0"/>
              </a:defRPr>
            </a:lvl1pPr>
          </a:lstStyle>
          <a:p>
            <a:pPr lvl="0"/>
            <a:r>
              <a:rPr lang="en-US" noProof="0"/>
              <a:t>Edit Master text styles</a:t>
            </a:r>
          </a:p>
        </p:txBody>
      </p:sp>
    </p:spTree>
    <p:extLst>
      <p:ext uri="{BB962C8B-B14F-4D97-AF65-F5344CB8AC3E}">
        <p14:creationId xmlns:p14="http://schemas.microsoft.com/office/powerpoint/2010/main" val="2376417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Style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Date Placeholder 4"/>
          <p:cNvSpPr>
            <a:spLocks noGrp="1"/>
          </p:cNvSpPr>
          <p:nvPr>
            <p:ph type="dt" sz="half" idx="10"/>
          </p:nvPr>
        </p:nvSpPr>
        <p:spPr/>
        <p:txBody>
          <a:bodyPr/>
          <a:lstStyle/>
          <a:p>
            <a:fld id="{4CFCA179-F20E-459E-8608-5CDC40D7C8CE}" type="datetime1">
              <a:rPr lang="en-GB" noProof="0" smtClean="0"/>
              <a:t>20/06/2023</a:t>
            </a:fld>
            <a:endParaRPr lang="en-GB" noProof="0" dirty="0"/>
          </a:p>
        </p:txBody>
      </p:sp>
      <p:sp>
        <p:nvSpPr>
          <p:cNvPr id="6" name="Footer Placeholder 5"/>
          <p:cNvSpPr>
            <a:spLocks noGrp="1"/>
          </p:cNvSpPr>
          <p:nvPr>
            <p:ph type="ftr" sz="quarter" idx="11"/>
          </p:nvPr>
        </p:nvSpPr>
        <p:spPr/>
        <p:txBody>
          <a:bodyPr/>
          <a:lstStyle/>
          <a:p>
            <a:r>
              <a:rPr lang="en-GB" noProof="0"/>
              <a:t>© Lloyd’s</a:t>
            </a:r>
            <a:endParaRPr lang="en-GB" noProof="0" dirty="0"/>
          </a:p>
        </p:txBody>
      </p:sp>
      <p:sp>
        <p:nvSpPr>
          <p:cNvPr id="9" name="Content Placeholder 8"/>
          <p:cNvSpPr>
            <a:spLocks noGrp="1"/>
          </p:cNvSpPr>
          <p:nvPr>
            <p:ph sz="quarter" idx="14"/>
          </p:nvPr>
        </p:nvSpPr>
        <p:spPr>
          <a:xfrm>
            <a:off x="444374" y="1856500"/>
            <a:ext cx="4354875" cy="4858500"/>
          </a:xfrm>
        </p:spPr>
        <p:txBody>
          <a:bodyPr>
            <a:noAutofit/>
          </a:bodyPr>
          <a:lstStyle>
            <a:lvl1pPr>
              <a:defRPr sz="1798"/>
            </a:lvl1pPr>
            <a:lvl2pPr>
              <a:defRPr sz="1798"/>
            </a:lvl2pPr>
            <a:lvl3pPr>
              <a:defRPr sz="1398"/>
            </a:lvl3pPr>
            <a:lvl4pPr>
              <a:defRPr sz="1398"/>
            </a:lvl4pPr>
            <a:lvl5pPr>
              <a:defRPr sz="1398"/>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Content Placeholder 10"/>
          <p:cNvSpPr>
            <a:spLocks noGrp="1"/>
          </p:cNvSpPr>
          <p:nvPr>
            <p:ph sz="quarter" idx="15"/>
          </p:nvPr>
        </p:nvSpPr>
        <p:spPr>
          <a:xfrm>
            <a:off x="5234737" y="1856500"/>
            <a:ext cx="4354875" cy="4858500"/>
          </a:xfrm>
        </p:spPr>
        <p:txBody>
          <a:bodyPr>
            <a:noAutofit/>
          </a:bodyPr>
          <a:lstStyle>
            <a:lvl1pPr>
              <a:defRPr sz="1798"/>
            </a:lvl1pPr>
            <a:lvl2pPr>
              <a:defRPr sz="1798"/>
            </a:lvl2pPr>
            <a:lvl3pPr>
              <a:defRPr sz="1398"/>
            </a:lvl3pPr>
            <a:lvl4pPr>
              <a:defRPr sz="1398"/>
            </a:lvl4pPr>
            <a:lvl5pPr>
              <a:defRPr sz="1398"/>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p:custDataLst>
              <p:tags r:id="rId1"/>
            </p:custDataLst>
          </p:nvPr>
        </p:nvSpPr>
        <p:spPr bwMode="auto">
          <a:xfrm>
            <a:off x="444374" y="1195528"/>
            <a:ext cx="9145238" cy="463472"/>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6000" rIns="0" bIns="0" anchor="t" anchorCtr="0">
            <a:noAutofit/>
          </a:bodyPr>
          <a:lstStyle>
            <a:lvl1pPr marL="0" indent="0" algn="l">
              <a:lnSpc>
                <a:spcPct val="100000"/>
              </a:lnSpc>
              <a:spcBef>
                <a:spcPts val="999"/>
              </a:spcBef>
              <a:spcAft>
                <a:spcPts val="399"/>
              </a:spcAft>
              <a:defRPr kumimoji="0" sz="1598" b="0" i="0" u="none" baseline="0">
                <a:solidFill>
                  <a:srgbClr val="000000"/>
                </a:solidFill>
                <a:latin typeface="Arial" panose="020B0604020202020204" pitchFamily="34" charset="0"/>
              </a:defRPr>
            </a:lvl1pPr>
          </a:lstStyle>
          <a:p>
            <a:pPr lvl="0"/>
            <a:r>
              <a:rPr lang="en-US" noProof="0"/>
              <a:t>Edit Master text styles</a:t>
            </a:r>
          </a:p>
        </p:txBody>
      </p:sp>
    </p:spTree>
    <p:extLst>
      <p:ext uri="{BB962C8B-B14F-4D97-AF65-F5344CB8AC3E}">
        <p14:creationId xmlns:p14="http://schemas.microsoft.com/office/powerpoint/2010/main" val="3533438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Style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Date Placeholder 4"/>
          <p:cNvSpPr>
            <a:spLocks noGrp="1"/>
          </p:cNvSpPr>
          <p:nvPr>
            <p:ph type="dt" sz="half" idx="10"/>
          </p:nvPr>
        </p:nvSpPr>
        <p:spPr/>
        <p:txBody>
          <a:bodyPr/>
          <a:lstStyle/>
          <a:p>
            <a:fld id="{490EC991-D05A-4ACD-A033-F72A70D310B2}" type="datetime1">
              <a:rPr lang="en-GB" noProof="0" smtClean="0"/>
              <a:t>20/06/2023</a:t>
            </a:fld>
            <a:endParaRPr lang="en-GB" noProof="0" dirty="0"/>
          </a:p>
        </p:txBody>
      </p:sp>
      <p:sp>
        <p:nvSpPr>
          <p:cNvPr id="6" name="Footer Placeholder 5"/>
          <p:cNvSpPr>
            <a:spLocks noGrp="1"/>
          </p:cNvSpPr>
          <p:nvPr>
            <p:ph type="ftr" sz="quarter" idx="11"/>
          </p:nvPr>
        </p:nvSpPr>
        <p:spPr/>
        <p:txBody>
          <a:bodyPr/>
          <a:lstStyle/>
          <a:p>
            <a:r>
              <a:rPr lang="en-GB" noProof="0"/>
              <a:t>© Lloyd’s</a:t>
            </a:r>
            <a:endParaRPr lang="en-GB" noProof="0" dirty="0"/>
          </a:p>
        </p:txBody>
      </p:sp>
      <p:sp>
        <p:nvSpPr>
          <p:cNvPr id="10" name="Content Placeholder 9"/>
          <p:cNvSpPr>
            <a:spLocks noGrp="1"/>
          </p:cNvSpPr>
          <p:nvPr>
            <p:ph sz="quarter" idx="15"/>
          </p:nvPr>
        </p:nvSpPr>
        <p:spPr>
          <a:xfrm>
            <a:off x="444374" y="1856500"/>
            <a:ext cx="2932875" cy="4858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Content Placeholder 13"/>
          <p:cNvSpPr>
            <a:spLocks noGrp="1"/>
          </p:cNvSpPr>
          <p:nvPr>
            <p:ph sz="quarter" idx="16"/>
          </p:nvPr>
        </p:nvSpPr>
        <p:spPr>
          <a:xfrm>
            <a:off x="3550556" y="1856500"/>
            <a:ext cx="2932875" cy="4858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Content Placeholder 15"/>
          <p:cNvSpPr>
            <a:spLocks noGrp="1"/>
          </p:cNvSpPr>
          <p:nvPr>
            <p:ph sz="quarter" idx="17"/>
          </p:nvPr>
        </p:nvSpPr>
        <p:spPr>
          <a:xfrm>
            <a:off x="6656737" y="1856500"/>
            <a:ext cx="2932875" cy="4858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p:custDataLst>
              <p:tags r:id="rId1"/>
            </p:custDataLst>
          </p:nvPr>
        </p:nvSpPr>
        <p:spPr bwMode="auto">
          <a:xfrm>
            <a:off x="444374" y="1195528"/>
            <a:ext cx="9145238" cy="463472"/>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6000" rIns="0" bIns="0" anchor="t" anchorCtr="0">
            <a:noAutofit/>
          </a:bodyPr>
          <a:lstStyle>
            <a:lvl1pPr marL="0" indent="0" algn="l">
              <a:lnSpc>
                <a:spcPct val="100000"/>
              </a:lnSpc>
              <a:spcBef>
                <a:spcPts val="999"/>
              </a:spcBef>
              <a:spcAft>
                <a:spcPts val="399"/>
              </a:spcAft>
              <a:defRPr kumimoji="0" sz="1598" b="0" i="0" u="none" baseline="0">
                <a:solidFill>
                  <a:srgbClr val="000000"/>
                </a:solidFill>
                <a:latin typeface="Arial" panose="020B0604020202020204" pitchFamily="34" charset="0"/>
              </a:defRPr>
            </a:lvl1pPr>
          </a:lstStyle>
          <a:p>
            <a:pPr lvl="0"/>
            <a:r>
              <a:rPr lang="en-US" noProof="0"/>
              <a:t>Edit Master text styles</a:t>
            </a:r>
          </a:p>
        </p:txBody>
      </p:sp>
    </p:spTree>
    <p:extLst>
      <p:ext uri="{BB962C8B-B14F-4D97-AF65-F5344CB8AC3E}">
        <p14:creationId xmlns:p14="http://schemas.microsoft.com/office/powerpoint/2010/main" val="2578713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ext Style 5 + Blue">
    <p:bg>
      <p:bgPr>
        <a:solidFill>
          <a:schemeClr val="accent1"/>
        </a:solidFill>
        <a:effectLst/>
      </p:bgPr>
    </p:bg>
    <p:spTree>
      <p:nvGrpSpPr>
        <p:cNvPr id="1" name=""/>
        <p:cNvGrpSpPr/>
        <p:nvPr/>
      </p:nvGrpSpPr>
      <p:grpSpPr>
        <a:xfrm>
          <a:off x="0" y="0"/>
          <a:ext cx="0" cy="0"/>
          <a:chOff x="0" y="0"/>
          <a:chExt cx="0" cy="0"/>
        </a:xfrm>
      </p:grpSpPr>
      <p:cxnSp>
        <p:nvCxnSpPr>
          <p:cNvPr id="17" name="Straight Connector 16"/>
          <p:cNvCxnSpPr/>
          <p:nvPr/>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1"/>
                </a:solidFill>
              </a:defRPr>
            </a:lvl1pPr>
          </a:lstStyle>
          <a:p>
            <a:r>
              <a:rPr lang="en-US" noProof="0"/>
              <a:t>Click to edit Master title style</a:t>
            </a:r>
            <a:endParaRPr lang="en-GB" noProof="0" dirty="0"/>
          </a:p>
        </p:txBody>
      </p:sp>
      <p:sp>
        <p:nvSpPr>
          <p:cNvPr id="5" name="Date Placeholder 4"/>
          <p:cNvSpPr>
            <a:spLocks noGrp="1"/>
          </p:cNvSpPr>
          <p:nvPr>
            <p:ph type="dt" sz="half" idx="10"/>
          </p:nvPr>
        </p:nvSpPr>
        <p:spPr/>
        <p:txBody>
          <a:bodyPr/>
          <a:lstStyle>
            <a:lvl1pPr>
              <a:defRPr>
                <a:solidFill>
                  <a:schemeClr val="tx1"/>
                </a:solidFill>
              </a:defRPr>
            </a:lvl1pPr>
          </a:lstStyle>
          <a:p>
            <a:fld id="{7DA383C4-000A-45B3-9B0E-882BABB4E4F0}" type="datetime1">
              <a:rPr lang="en-GB" noProof="0" smtClean="0"/>
              <a:t>20/06/2023</a:t>
            </a:fld>
            <a:endParaRPr lang="en-GB" noProof="0"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GB" noProof="0"/>
              <a:t>© Lloyd’s</a:t>
            </a:r>
            <a:endParaRPr lang="en-GB" noProof="0" dirty="0"/>
          </a:p>
        </p:txBody>
      </p:sp>
      <p:sp>
        <p:nvSpPr>
          <p:cNvPr id="10" name="TextBox 9"/>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tx1"/>
                </a:solidFill>
              </a:rPr>
              <a:pPr lvl="0"/>
              <a:t>‹#›</a:t>
            </a:fld>
            <a:endParaRPr lang="en-GB" sz="905" noProof="0" dirty="0">
              <a:solidFill>
                <a:schemeClr val="tx1"/>
              </a:solidFill>
            </a:endParaRPr>
          </a:p>
        </p:txBody>
      </p:sp>
      <p:sp>
        <p:nvSpPr>
          <p:cNvPr id="23" name="Content Placeholder 22"/>
          <p:cNvSpPr>
            <a:spLocks noGrp="1"/>
          </p:cNvSpPr>
          <p:nvPr>
            <p:ph sz="quarter" idx="15"/>
          </p:nvPr>
        </p:nvSpPr>
        <p:spPr>
          <a:xfrm>
            <a:off x="444374" y="1856500"/>
            <a:ext cx="2932875" cy="48585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Content Placeholder 24"/>
          <p:cNvSpPr>
            <a:spLocks noGrp="1"/>
          </p:cNvSpPr>
          <p:nvPr>
            <p:ph sz="quarter" idx="16"/>
          </p:nvPr>
        </p:nvSpPr>
        <p:spPr>
          <a:xfrm>
            <a:off x="3550556" y="1856500"/>
            <a:ext cx="2932875" cy="48585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7" name="Content Placeholder 26"/>
          <p:cNvSpPr>
            <a:spLocks noGrp="1"/>
          </p:cNvSpPr>
          <p:nvPr>
            <p:ph sz="quarter" idx="17"/>
          </p:nvPr>
        </p:nvSpPr>
        <p:spPr>
          <a:xfrm>
            <a:off x="6656737" y="1856500"/>
            <a:ext cx="2932875" cy="48585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28" name="Straight Connector 27"/>
          <p:cNvCxnSpPr/>
          <p:nvPr/>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4375" y="0"/>
            <a:ext cx="1120666" cy="450376"/>
          </a:xfrm>
          <a:prstGeom prst="rect">
            <a:avLst/>
          </a:prstGeom>
        </p:spPr>
      </p:pic>
      <p:sp>
        <p:nvSpPr>
          <p:cNvPr id="8" name="Text Placeholder 7"/>
          <p:cNvSpPr>
            <a:spLocks noGrp="1"/>
          </p:cNvSpPr>
          <p:nvPr>
            <p:ph type="body" sz="quarter" idx="13"/>
          </p:nvPr>
        </p:nvSpPr>
        <p:spPr>
          <a:xfrm>
            <a:off x="444374" y="1195528"/>
            <a:ext cx="9145238" cy="463472"/>
          </a:xfrm>
        </p:spPr>
        <p:txBody>
          <a:bodyPr tIns="36000" bIns="0">
            <a:noAutofit/>
          </a:bodyPr>
          <a:lstStyle>
            <a:lvl1pPr>
              <a:defRPr sz="1598">
                <a:solidFill>
                  <a:schemeClr val="tx1"/>
                </a:solidFill>
              </a:defRPr>
            </a:lvl1pPr>
          </a:lstStyle>
          <a:p>
            <a:pPr lvl="0"/>
            <a:r>
              <a:rPr lang="en-US" noProof="0"/>
              <a:t>Edit Master text styles</a:t>
            </a:r>
          </a:p>
        </p:txBody>
      </p:sp>
      <p:sp>
        <p:nvSpPr>
          <p:cNvPr id="13" name="TextBox 12"/>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tx1"/>
                </a:solidFill>
              </a:rPr>
              <a:pPr lvl="0"/>
              <a:t>‹#›</a:t>
            </a:fld>
            <a:endParaRPr lang="en-GB" sz="905" noProof="0" dirty="0">
              <a:solidFill>
                <a:schemeClr val="tx1"/>
              </a:solidFill>
            </a:endParaRPr>
          </a:p>
        </p:txBody>
      </p:sp>
      <p:cxnSp>
        <p:nvCxnSpPr>
          <p:cNvPr id="14" name="Straight Connector 13"/>
          <p:cNvCxnSpPr/>
          <p:nvPr/>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p:cNvSpPr>
          <p:nvPr userDrawn="1"/>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tx1"/>
                </a:solidFill>
              </a:rPr>
              <a:pPr lvl="0"/>
              <a:t>‹#›</a:t>
            </a:fld>
            <a:endParaRPr lang="en-GB" sz="905" noProof="0" dirty="0">
              <a:solidFill>
                <a:schemeClr val="tx1"/>
              </a:solidFill>
            </a:endParaRPr>
          </a:p>
        </p:txBody>
      </p:sp>
      <p:cxnSp>
        <p:nvCxnSpPr>
          <p:cNvPr id="22" name="Straight Connector 21"/>
          <p:cNvCxnSpPr/>
          <p:nvPr userDrawn="1"/>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6088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Style 5 + Dark Blue">
    <p:bg>
      <p:bgPr>
        <a:solidFill>
          <a:schemeClr val="tx2"/>
        </a:solidFill>
        <a:effectLst/>
      </p:bgPr>
    </p:bg>
    <p:spTree>
      <p:nvGrpSpPr>
        <p:cNvPr id="1" name=""/>
        <p:cNvGrpSpPr/>
        <p:nvPr/>
      </p:nvGrpSpPr>
      <p:grpSpPr>
        <a:xfrm>
          <a:off x="0" y="0"/>
          <a:ext cx="0" cy="0"/>
          <a:chOff x="0" y="0"/>
          <a:chExt cx="0" cy="0"/>
        </a:xfrm>
      </p:grpSpPr>
      <p:cxnSp>
        <p:nvCxnSpPr>
          <p:cNvPr id="17" name="Straight Connector 16"/>
          <p:cNvCxnSpPr/>
          <p:nvPr/>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1"/>
                </a:solidFill>
              </a:defRPr>
            </a:lvl1pPr>
          </a:lstStyle>
          <a:p>
            <a:r>
              <a:rPr lang="en-US" noProof="0"/>
              <a:t>Click to edit Master title style</a:t>
            </a:r>
            <a:endParaRPr lang="en-GB" noProof="0" dirty="0"/>
          </a:p>
        </p:txBody>
      </p:sp>
      <p:sp>
        <p:nvSpPr>
          <p:cNvPr id="5" name="Date Placeholder 4"/>
          <p:cNvSpPr>
            <a:spLocks noGrp="1"/>
          </p:cNvSpPr>
          <p:nvPr>
            <p:ph type="dt" sz="half" idx="10"/>
          </p:nvPr>
        </p:nvSpPr>
        <p:spPr/>
        <p:txBody>
          <a:bodyPr/>
          <a:lstStyle>
            <a:lvl1pPr>
              <a:defRPr>
                <a:solidFill>
                  <a:schemeClr val="tx1"/>
                </a:solidFill>
              </a:defRPr>
            </a:lvl1pPr>
          </a:lstStyle>
          <a:p>
            <a:fld id="{7DA383C4-000A-45B3-9B0E-882BABB4E4F0}" type="datetime1">
              <a:rPr lang="en-GB" noProof="0" smtClean="0"/>
              <a:t>20/06/2023</a:t>
            </a:fld>
            <a:endParaRPr lang="en-GB" noProof="0"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GB" noProof="0"/>
              <a:t>© Lloyd’s</a:t>
            </a:r>
            <a:endParaRPr lang="en-GB" noProof="0" dirty="0"/>
          </a:p>
        </p:txBody>
      </p:sp>
      <p:sp>
        <p:nvSpPr>
          <p:cNvPr id="10" name="TextBox 9"/>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tx1"/>
                </a:solidFill>
              </a:rPr>
              <a:pPr lvl="0"/>
              <a:t>‹#›</a:t>
            </a:fld>
            <a:endParaRPr lang="en-GB" sz="905" noProof="0" dirty="0">
              <a:solidFill>
                <a:schemeClr val="tx1"/>
              </a:solidFill>
            </a:endParaRPr>
          </a:p>
        </p:txBody>
      </p:sp>
      <p:sp>
        <p:nvSpPr>
          <p:cNvPr id="23" name="Content Placeholder 22"/>
          <p:cNvSpPr>
            <a:spLocks noGrp="1"/>
          </p:cNvSpPr>
          <p:nvPr>
            <p:ph sz="quarter" idx="15"/>
          </p:nvPr>
        </p:nvSpPr>
        <p:spPr>
          <a:xfrm>
            <a:off x="444374" y="1856500"/>
            <a:ext cx="2932875" cy="48585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Content Placeholder 24"/>
          <p:cNvSpPr>
            <a:spLocks noGrp="1"/>
          </p:cNvSpPr>
          <p:nvPr>
            <p:ph sz="quarter" idx="16"/>
          </p:nvPr>
        </p:nvSpPr>
        <p:spPr>
          <a:xfrm>
            <a:off x="3550556" y="1856500"/>
            <a:ext cx="2932875" cy="48585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7" name="Content Placeholder 26"/>
          <p:cNvSpPr>
            <a:spLocks noGrp="1"/>
          </p:cNvSpPr>
          <p:nvPr>
            <p:ph sz="quarter" idx="17"/>
          </p:nvPr>
        </p:nvSpPr>
        <p:spPr>
          <a:xfrm>
            <a:off x="6656737" y="1856500"/>
            <a:ext cx="2932875" cy="48585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28" name="Straight Connector 27"/>
          <p:cNvCxnSpPr/>
          <p:nvPr/>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4375" y="0"/>
            <a:ext cx="1120666" cy="450376"/>
          </a:xfrm>
          <a:prstGeom prst="rect">
            <a:avLst/>
          </a:prstGeom>
        </p:spPr>
      </p:pic>
      <p:sp>
        <p:nvSpPr>
          <p:cNvPr id="8" name="Text Placeholder 7"/>
          <p:cNvSpPr>
            <a:spLocks noGrp="1"/>
          </p:cNvSpPr>
          <p:nvPr>
            <p:ph type="body" sz="quarter" idx="13"/>
          </p:nvPr>
        </p:nvSpPr>
        <p:spPr>
          <a:xfrm>
            <a:off x="444374" y="1195528"/>
            <a:ext cx="9145238" cy="463472"/>
          </a:xfrm>
        </p:spPr>
        <p:txBody>
          <a:bodyPr tIns="36000" bIns="0">
            <a:noAutofit/>
          </a:bodyPr>
          <a:lstStyle>
            <a:lvl1pPr>
              <a:defRPr sz="1598">
                <a:solidFill>
                  <a:schemeClr val="tx1"/>
                </a:solidFill>
              </a:defRPr>
            </a:lvl1pPr>
          </a:lstStyle>
          <a:p>
            <a:pPr lvl="0"/>
            <a:r>
              <a:rPr lang="en-US" noProof="0"/>
              <a:t>Edit Master text styles</a:t>
            </a:r>
          </a:p>
        </p:txBody>
      </p:sp>
      <p:sp>
        <p:nvSpPr>
          <p:cNvPr id="13" name="TextBox 12"/>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tx1"/>
                </a:solidFill>
              </a:rPr>
              <a:pPr lvl="0"/>
              <a:t>‹#›</a:t>
            </a:fld>
            <a:endParaRPr lang="en-GB" sz="905" noProof="0" dirty="0">
              <a:solidFill>
                <a:schemeClr val="tx1"/>
              </a:solidFill>
            </a:endParaRPr>
          </a:p>
        </p:txBody>
      </p:sp>
      <p:cxnSp>
        <p:nvCxnSpPr>
          <p:cNvPr id="14" name="Straight Connector 13"/>
          <p:cNvCxnSpPr/>
          <p:nvPr/>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p:cNvSpPr>
          <p:nvPr userDrawn="1"/>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tx1"/>
                </a:solidFill>
              </a:rPr>
              <a:pPr lvl="0"/>
              <a:t>‹#›</a:t>
            </a:fld>
            <a:endParaRPr lang="en-GB" sz="905" noProof="0" dirty="0">
              <a:solidFill>
                <a:schemeClr val="tx1"/>
              </a:solidFill>
            </a:endParaRPr>
          </a:p>
        </p:txBody>
      </p:sp>
      <p:cxnSp>
        <p:nvCxnSpPr>
          <p:cNvPr id="22" name="Straight Connector 21"/>
          <p:cNvCxnSpPr/>
          <p:nvPr userDrawn="1"/>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38942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ntent, Half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Content Placeholder 3"/>
          <p:cNvSpPr>
            <a:spLocks noGrp="1"/>
          </p:cNvSpPr>
          <p:nvPr>
            <p:ph sz="half" idx="2"/>
          </p:nvPr>
        </p:nvSpPr>
        <p:spPr>
          <a:xfrm>
            <a:off x="5089081" y="1856500"/>
            <a:ext cx="4500038" cy="2330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p:cNvSpPr>
            <a:spLocks noGrp="1"/>
          </p:cNvSpPr>
          <p:nvPr>
            <p:ph type="dt" sz="half" idx="10"/>
          </p:nvPr>
        </p:nvSpPr>
        <p:spPr/>
        <p:txBody>
          <a:bodyPr/>
          <a:lstStyle/>
          <a:p>
            <a:fld id="{A771CE97-0115-4A3D-84B2-81ED58B4CBF3}" type="datetime1">
              <a:rPr lang="en-GB" noProof="0" smtClean="0"/>
              <a:t>20/06/2023</a:t>
            </a:fld>
            <a:endParaRPr lang="en-GB" noProof="0" dirty="0"/>
          </a:p>
        </p:txBody>
      </p:sp>
      <p:sp>
        <p:nvSpPr>
          <p:cNvPr id="6" name="Footer Placeholder 5"/>
          <p:cNvSpPr>
            <a:spLocks noGrp="1"/>
          </p:cNvSpPr>
          <p:nvPr>
            <p:ph type="ftr" sz="quarter" idx="11"/>
          </p:nvPr>
        </p:nvSpPr>
        <p:spPr/>
        <p:txBody>
          <a:bodyPr/>
          <a:lstStyle/>
          <a:p>
            <a:r>
              <a:rPr lang="en-GB" noProof="0"/>
              <a:t>© Lloyd’s</a:t>
            </a:r>
            <a:endParaRPr lang="en-GB" noProof="0" dirty="0"/>
          </a:p>
        </p:txBody>
      </p:sp>
      <p:sp>
        <p:nvSpPr>
          <p:cNvPr id="9" name="Content Placeholder 3"/>
          <p:cNvSpPr>
            <a:spLocks noGrp="1"/>
          </p:cNvSpPr>
          <p:nvPr>
            <p:ph sz="half" idx="14"/>
          </p:nvPr>
        </p:nvSpPr>
        <p:spPr>
          <a:xfrm>
            <a:off x="5089081" y="4384500"/>
            <a:ext cx="4500038" cy="2330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Content Placeholder 9"/>
          <p:cNvSpPr>
            <a:spLocks noGrp="1"/>
          </p:cNvSpPr>
          <p:nvPr>
            <p:ph sz="quarter" idx="15"/>
          </p:nvPr>
        </p:nvSpPr>
        <p:spPr>
          <a:xfrm>
            <a:off x="444374" y="1856500"/>
            <a:ext cx="4500038" cy="4858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p:custDataLst>
              <p:tags r:id="rId1"/>
            </p:custDataLst>
          </p:nvPr>
        </p:nvSpPr>
        <p:spPr bwMode="auto">
          <a:xfrm>
            <a:off x="444374" y="1195528"/>
            <a:ext cx="9145238" cy="463472"/>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6000" rIns="0" bIns="0" anchor="t" anchorCtr="0">
            <a:noAutofit/>
          </a:bodyPr>
          <a:lstStyle>
            <a:lvl1pPr marL="0" indent="0" algn="l">
              <a:lnSpc>
                <a:spcPct val="100000"/>
              </a:lnSpc>
              <a:spcBef>
                <a:spcPts val="999"/>
              </a:spcBef>
              <a:spcAft>
                <a:spcPts val="399"/>
              </a:spcAft>
              <a:defRPr kumimoji="0" sz="1598" b="0" i="0" u="none" baseline="0">
                <a:solidFill>
                  <a:srgbClr val="000000"/>
                </a:solidFill>
                <a:latin typeface="Arial" panose="020B0604020202020204" pitchFamily="34" charset="0"/>
              </a:defRPr>
            </a:lvl1pPr>
          </a:lstStyle>
          <a:p>
            <a:pPr lvl="0"/>
            <a:r>
              <a:rPr lang="en-US" noProof="0"/>
              <a:t>Edit Master text styles</a:t>
            </a:r>
          </a:p>
        </p:txBody>
      </p:sp>
    </p:spTree>
    <p:extLst>
      <p:ext uri="{BB962C8B-B14F-4D97-AF65-F5344CB8AC3E}">
        <p14:creationId xmlns:p14="http://schemas.microsoft.com/office/powerpoint/2010/main" val="3724967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Date Placeholder 4"/>
          <p:cNvSpPr>
            <a:spLocks noGrp="1"/>
          </p:cNvSpPr>
          <p:nvPr>
            <p:ph type="dt" sz="half" idx="10"/>
          </p:nvPr>
        </p:nvSpPr>
        <p:spPr/>
        <p:txBody>
          <a:bodyPr/>
          <a:lstStyle/>
          <a:p>
            <a:fld id="{E91365A3-8FA3-498B-B2B4-E7EC2557F524}" type="datetime1">
              <a:rPr lang="en-GB" noProof="0" smtClean="0"/>
              <a:t>20/06/2023</a:t>
            </a:fld>
            <a:endParaRPr lang="en-GB" noProof="0" dirty="0"/>
          </a:p>
        </p:txBody>
      </p:sp>
      <p:sp>
        <p:nvSpPr>
          <p:cNvPr id="6" name="Footer Placeholder 5"/>
          <p:cNvSpPr>
            <a:spLocks noGrp="1"/>
          </p:cNvSpPr>
          <p:nvPr>
            <p:ph type="ftr" sz="quarter" idx="11"/>
          </p:nvPr>
        </p:nvSpPr>
        <p:spPr/>
        <p:txBody>
          <a:bodyPr/>
          <a:lstStyle/>
          <a:p>
            <a:r>
              <a:rPr lang="en-GB" noProof="0"/>
              <a:t>© Lloyd’s</a:t>
            </a:r>
            <a:endParaRPr lang="en-GB" noProof="0" dirty="0"/>
          </a:p>
        </p:txBody>
      </p:sp>
      <p:sp>
        <p:nvSpPr>
          <p:cNvPr id="9" name="Content Placeholder 8"/>
          <p:cNvSpPr>
            <a:spLocks noGrp="1"/>
          </p:cNvSpPr>
          <p:nvPr>
            <p:ph sz="quarter" idx="14"/>
          </p:nvPr>
        </p:nvSpPr>
        <p:spPr>
          <a:xfrm>
            <a:off x="444374" y="1856500"/>
            <a:ext cx="2932875" cy="4858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Content Placeholder 10"/>
          <p:cNvSpPr>
            <a:spLocks noGrp="1"/>
          </p:cNvSpPr>
          <p:nvPr>
            <p:ph sz="quarter" idx="15"/>
          </p:nvPr>
        </p:nvSpPr>
        <p:spPr>
          <a:xfrm>
            <a:off x="3550556" y="1856500"/>
            <a:ext cx="6039057" cy="4858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p:custDataLst>
              <p:tags r:id="rId1"/>
            </p:custDataLst>
          </p:nvPr>
        </p:nvSpPr>
        <p:spPr bwMode="auto">
          <a:xfrm>
            <a:off x="444374" y="1195528"/>
            <a:ext cx="9145238" cy="463472"/>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6000" rIns="0" bIns="0" anchor="t" anchorCtr="0">
            <a:noAutofit/>
          </a:bodyPr>
          <a:lstStyle>
            <a:lvl1pPr marL="0" indent="0" algn="l">
              <a:lnSpc>
                <a:spcPct val="100000"/>
              </a:lnSpc>
              <a:spcBef>
                <a:spcPts val="999"/>
              </a:spcBef>
              <a:spcAft>
                <a:spcPts val="399"/>
              </a:spcAft>
              <a:defRPr kumimoji="0" sz="1598" b="0" i="0" u="none" baseline="0">
                <a:solidFill>
                  <a:srgbClr val="000000"/>
                </a:solidFill>
                <a:latin typeface="Arial" panose="020B0604020202020204" pitchFamily="34" charset="0"/>
              </a:defRPr>
            </a:lvl1pPr>
          </a:lstStyle>
          <a:p>
            <a:pPr lvl="0"/>
            <a:r>
              <a:rPr lang="en-US" noProof="0"/>
              <a:t>Edit Master text styles</a:t>
            </a:r>
          </a:p>
        </p:txBody>
      </p:sp>
    </p:spTree>
    <p:extLst>
      <p:ext uri="{BB962C8B-B14F-4D97-AF65-F5344CB8AC3E}">
        <p14:creationId xmlns:p14="http://schemas.microsoft.com/office/powerpoint/2010/main" val="3131302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5" name="Date Placeholder 4"/>
          <p:cNvSpPr>
            <a:spLocks noGrp="1"/>
          </p:cNvSpPr>
          <p:nvPr>
            <p:ph type="dt" sz="half" idx="10"/>
          </p:nvPr>
        </p:nvSpPr>
        <p:spPr/>
        <p:txBody>
          <a:bodyPr/>
          <a:lstStyle/>
          <a:p>
            <a:fld id="{F6030E13-E47C-4C43-B339-D40C4AE5C270}" type="datetime1">
              <a:rPr lang="en-GB" noProof="0" smtClean="0"/>
              <a:t>20/06/2023</a:t>
            </a:fld>
            <a:endParaRPr lang="en-GB" noProof="0" dirty="0"/>
          </a:p>
        </p:txBody>
      </p:sp>
      <p:sp>
        <p:nvSpPr>
          <p:cNvPr id="6" name="Footer Placeholder 5"/>
          <p:cNvSpPr>
            <a:spLocks noGrp="1"/>
          </p:cNvSpPr>
          <p:nvPr>
            <p:ph type="ftr" sz="quarter" idx="11"/>
          </p:nvPr>
        </p:nvSpPr>
        <p:spPr/>
        <p:txBody>
          <a:bodyPr/>
          <a:lstStyle/>
          <a:p>
            <a:r>
              <a:rPr lang="en-GB" noProof="0"/>
              <a:t>© Lloyd’s</a:t>
            </a:r>
            <a:endParaRPr lang="en-GB" noProof="0" dirty="0"/>
          </a:p>
        </p:txBody>
      </p:sp>
      <p:sp>
        <p:nvSpPr>
          <p:cNvPr id="8" name="Text Placeholder 7"/>
          <p:cNvSpPr>
            <a:spLocks noGrp="1"/>
          </p:cNvSpPr>
          <p:nvPr>
            <p:ph type="body" sz="quarter" idx="13"/>
            <p:custDataLst>
              <p:tags r:id="rId1"/>
            </p:custDataLst>
          </p:nvPr>
        </p:nvSpPr>
        <p:spPr bwMode="auto">
          <a:xfrm>
            <a:off x="444374" y="1195528"/>
            <a:ext cx="9145238" cy="463472"/>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6000" rIns="0" bIns="0" anchor="t" anchorCtr="0">
            <a:noAutofit/>
          </a:bodyPr>
          <a:lstStyle>
            <a:lvl1pPr marL="0" indent="0" algn="l">
              <a:lnSpc>
                <a:spcPct val="100000"/>
              </a:lnSpc>
              <a:spcBef>
                <a:spcPts val="999"/>
              </a:spcBef>
              <a:spcAft>
                <a:spcPts val="399"/>
              </a:spcAft>
              <a:defRPr kumimoji="0" sz="1598" b="0" i="0" u="none" baseline="0">
                <a:solidFill>
                  <a:srgbClr val="000000"/>
                </a:solidFill>
                <a:latin typeface="Arial" panose="020B0604020202020204" pitchFamily="34" charset="0"/>
              </a:defRPr>
            </a:lvl1pPr>
          </a:lstStyle>
          <a:p>
            <a:pPr lvl="0"/>
            <a:r>
              <a:rPr lang="en-US" noProof="0"/>
              <a:t>Edit Master text styles</a:t>
            </a:r>
          </a:p>
        </p:txBody>
      </p:sp>
      <p:sp>
        <p:nvSpPr>
          <p:cNvPr id="10" name="Content Placeholder 9"/>
          <p:cNvSpPr>
            <a:spLocks noGrp="1"/>
          </p:cNvSpPr>
          <p:nvPr>
            <p:ph sz="quarter" idx="15"/>
          </p:nvPr>
        </p:nvSpPr>
        <p:spPr>
          <a:xfrm>
            <a:off x="444374" y="1856500"/>
            <a:ext cx="2932875" cy="4858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Content Placeholder 11"/>
          <p:cNvSpPr>
            <a:spLocks noGrp="1"/>
          </p:cNvSpPr>
          <p:nvPr>
            <p:ph sz="quarter" idx="16"/>
          </p:nvPr>
        </p:nvSpPr>
        <p:spPr>
          <a:xfrm>
            <a:off x="3550556" y="1856500"/>
            <a:ext cx="6039057" cy="2330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Content Placeholder 13"/>
          <p:cNvSpPr>
            <a:spLocks noGrp="1"/>
          </p:cNvSpPr>
          <p:nvPr>
            <p:ph sz="quarter" idx="17"/>
          </p:nvPr>
        </p:nvSpPr>
        <p:spPr>
          <a:xfrm>
            <a:off x="3550556" y="4384500"/>
            <a:ext cx="6039057" cy="2330500"/>
          </a:xfrm>
        </p:spPr>
        <p:txBody>
          <a:bodyPr>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4202296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4374" y="592500"/>
            <a:ext cx="9145238" cy="1066500"/>
          </a:xfrm>
        </p:spPr>
        <p:txBody>
          <a:bodyPr>
            <a:noAutofit/>
          </a:bodyPr>
          <a:lstStyle>
            <a:lvl1pPr>
              <a:defRPr/>
            </a:lvl1pPr>
          </a:lstStyle>
          <a:p>
            <a:r>
              <a:rPr lang="en-GB" noProof="0" dirty="0"/>
              <a:t>Disclaimer</a:t>
            </a:r>
          </a:p>
        </p:txBody>
      </p:sp>
      <p:sp>
        <p:nvSpPr>
          <p:cNvPr id="4" name="Date Placeholder 3"/>
          <p:cNvSpPr>
            <a:spLocks noGrp="1"/>
          </p:cNvSpPr>
          <p:nvPr>
            <p:ph type="dt" sz="half" idx="14"/>
          </p:nvPr>
        </p:nvSpPr>
        <p:spPr/>
        <p:txBody>
          <a:bodyPr/>
          <a:lstStyle/>
          <a:p>
            <a:fld id="{F1D55560-F4EA-4ADB-B6B4-67CD9ED41669}" type="datetime1">
              <a:rPr lang="en-GB" noProof="0" smtClean="0"/>
              <a:t>20/06/2023</a:t>
            </a:fld>
            <a:endParaRPr lang="en-GB" noProof="0" dirty="0"/>
          </a:p>
        </p:txBody>
      </p:sp>
      <p:sp>
        <p:nvSpPr>
          <p:cNvPr id="5" name="Footer Placeholder 4"/>
          <p:cNvSpPr>
            <a:spLocks noGrp="1"/>
          </p:cNvSpPr>
          <p:nvPr>
            <p:ph type="ftr" sz="quarter" idx="15"/>
          </p:nvPr>
        </p:nvSpPr>
        <p:spPr/>
        <p:txBody>
          <a:bodyPr/>
          <a:lstStyle/>
          <a:p>
            <a:r>
              <a:rPr lang="en-GB" noProof="0"/>
              <a:t>© Lloyd’s</a:t>
            </a:r>
            <a:endParaRPr lang="en-GB" noProof="0" dirty="0"/>
          </a:p>
        </p:txBody>
      </p:sp>
      <p:sp>
        <p:nvSpPr>
          <p:cNvPr id="6" name="Rectangle 5"/>
          <p:cNvSpPr/>
          <p:nvPr>
            <p:custDataLst>
              <p:tags r:id="rId1"/>
            </p:custDataLst>
          </p:nvPr>
        </p:nvSpPr>
        <p:spPr>
          <a:xfrm>
            <a:off x="444374" y="1856501"/>
            <a:ext cx="9145238" cy="485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a:spcBef>
                <a:spcPts val="493"/>
              </a:spcBef>
              <a:spcAft>
                <a:spcPts val="493"/>
              </a:spcAft>
            </a:pPr>
            <a:r>
              <a:rPr lang="en-GB" sz="1398" noProof="0" dirty="0">
                <a:solidFill>
                  <a:schemeClr val="tx1"/>
                </a:solidFill>
              </a:rPr>
              <a:t>This information is not intended for distribution to, or use by, any person or entity in any jurisdiction or country where such distribution or use would be contrary to local law or regulation. It is the responsibility of any person publishing or communicating the contents of this document or communication, or any part thereof, to ensure compliance with all applicable legal and regulatory requirements.</a:t>
            </a:r>
          </a:p>
          <a:p>
            <a:pPr algn="l">
              <a:spcBef>
                <a:spcPts val="493"/>
              </a:spcBef>
              <a:spcAft>
                <a:spcPts val="493"/>
              </a:spcAft>
            </a:pPr>
            <a:r>
              <a:rPr lang="en-GB" sz="1398" noProof="0" dirty="0">
                <a:solidFill>
                  <a:schemeClr val="tx1"/>
                </a:solidFill>
              </a:rPr>
              <a:t>The content of this presentation does not represent a prospectus or invitation in connection with any solicitation of capital. Nor does it constitute an offer to sell securities or insurance, a solicitation or an offer to buy securities or insurance, or a distribution of securities in the United States or to a U.S. person, or in any other jurisdiction where it is contrary to local law. Such persons should inform themselves about and observe any applicable legal requirement.</a:t>
            </a:r>
          </a:p>
        </p:txBody>
      </p:sp>
    </p:spTree>
    <p:extLst>
      <p:ext uri="{BB962C8B-B14F-4D97-AF65-F5344CB8AC3E}">
        <p14:creationId xmlns:p14="http://schemas.microsoft.com/office/powerpoint/2010/main" val="3830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550063" y="1856501"/>
            <a:ext cx="2932875" cy="4858501"/>
          </a:xfrm>
        </p:spPr>
        <p:txBody>
          <a:bodyPr vert="horz" tIns="72000"/>
          <a:lstStyle>
            <a:lvl1pPr>
              <a:spcBef>
                <a:spcPts val="247"/>
              </a:spcBef>
              <a:spcAft>
                <a:spcPts val="247"/>
              </a:spcAft>
              <a:tabLst>
                <a:tab pos="2871466" algn="r"/>
              </a:tabLst>
              <a:defRPr>
                <a:solidFill>
                  <a:schemeClr val="accent1"/>
                </a:solidFill>
              </a:defRPr>
            </a:lvl1pPr>
            <a:lvl2pPr>
              <a:spcBef>
                <a:spcPts val="247"/>
              </a:spcBef>
              <a:spcAft>
                <a:spcPts val="247"/>
              </a:spcAft>
              <a:tabLst>
                <a:tab pos="2884530" algn="r"/>
              </a:tabLst>
              <a:defRPr/>
            </a:lvl2pPr>
            <a:lvl3pPr>
              <a:tabLst>
                <a:tab pos="2884530" algn="r"/>
              </a:tabLst>
              <a:defRPr/>
            </a:lvl3pPr>
            <a:lvl4pPr>
              <a:tabLst>
                <a:tab pos="2884530" algn="r"/>
              </a:tabLst>
              <a:defRPr/>
            </a:lvl4pPr>
            <a:lvl5pPr>
              <a:tabLst>
                <a:tab pos="2884530" algn="r"/>
              </a:tabLs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4"/>
          </p:nvPr>
        </p:nvSpPr>
        <p:spPr/>
        <p:txBody>
          <a:bodyPr/>
          <a:lstStyle/>
          <a:p>
            <a:fld id="{8DA6907E-8DE1-487B-B59A-E07D14F34A1E}" type="datetime1">
              <a:rPr lang="en-GB" smtClean="0"/>
              <a:t>20/06/2023</a:t>
            </a:fld>
            <a:endParaRPr lang="en-GB" dirty="0"/>
          </a:p>
        </p:txBody>
      </p:sp>
      <p:sp>
        <p:nvSpPr>
          <p:cNvPr id="5" name="Footer Placeholder 4"/>
          <p:cNvSpPr>
            <a:spLocks noGrp="1"/>
          </p:cNvSpPr>
          <p:nvPr>
            <p:ph type="ftr" sz="quarter" idx="15"/>
          </p:nvPr>
        </p:nvSpPr>
        <p:spPr/>
        <p:txBody>
          <a:bodyPr/>
          <a:lstStyle/>
          <a:p>
            <a:r>
              <a:rPr lang="en-GB"/>
              <a:t>© Lloyd’s</a:t>
            </a:r>
            <a:endParaRPr lang="en-GB" dirty="0"/>
          </a:p>
        </p:txBody>
      </p:sp>
      <p:sp>
        <p:nvSpPr>
          <p:cNvPr id="9" name="Content Placeholder 2"/>
          <p:cNvSpPr>
            <a:spLocks noGrp="1"/>
          </p:cNvSpPr>
          <p:nvPr>
            <p:ph idx="16"/>
            <p:custDataLst>
              <p:tags r:id="rId2"/>
            </p:custDataLst>
          </p:nvPr>
        </p:nvSpPr>
        <p:spPr>
          <a:xfrm>
            <a:off x="6656244" y="1856501"/>
            <a:ext cx="2932875" cy="4858501"/>
          </a:xfrm>
        </p:spPr>
        <p:txBody>
          <a:bodyPr vert="horz" tIns="72000"/>
          <a:lstStyle>
            <a:lvl1pPr>
              <a:spcBef>
                <a:spcPts val="247"/>
              </a:spcBef>
              <a:spcAft>
                <a:spcPts val="247"/>
              </a:spcAft>
              <a:tabLst>
                <a:tab pos="2871466" algn="r"/>
              </a:tabLst>
              <a:defRPr>
                <a:solidFill>
                  <a:schemeClr val="accent1"/>
                </a:solidFill>
              </a:defRPr>
            </a:lvl1pPr>
            <a:lvl2pPr>
              <a:spcBef>
                <a:spcPts val="247"/>
              </a:spcBef>
              <a:spcAft>
                <a:spcPts val="247"/>
              </a:spcAft>
              <a:tabLst>
                <a:tab pos="2871466" algn="r"/>
              </a:tabLst>
              <a:defRPr/>
            </a:lvl2pPr>
            <a:lvl3pPr>
              <a:tabLst>
                <a:tab pos="2871466" algn="r"/>
              </a:tabLst>
              <a:defRPr/>
            </a:lvl3pPr>
            <a:lvl4pPr>
              <a:tabLst>
                <a:tab pos="2871466" algn="r"/>
              </a:tabLst>
              <a:defRPr/>
            </a:lvl4pPr>
            <a:lvl5pPr>
              <a:tabLst>
                <a:tab pos="2871466" algn="r"/>
              </a:tabLs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Title 1"/>
          <p:cNvSpPr txBox="1">
            <a:spLocks/>
          </p:cNvSpPr>
          <p:nvPr>
            <p:custDataLst>
              <p:tags r:id="rId3"/>
            </p:custDataLst>
          </p:nvPr>
        </p:nvSpPr>
        <p:spPr>
          <a:xfrm>
            <a:off x="443881" y="1856501"/>
            <a:ext cx="2932875" cy="4858501"/>
          </a:xfrm>
          <a:prstGeom prst="rect">
            <a:avLst/>
          </a:prstGeom>
        </p:spPr>
        <p:txBody>
          <a:bodyPr vert="horz" lIns="0" tIns="59250" rIns="0" bIns="59250" rtlCol="0" anchor="t">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GB" sz="4000" noProof="0" dirty="0"/>
              <a:t>Contents</a:t>
            </a:r>
          </a:p>
        </p:txBody>
      </p:sp>
      <p:sp>
        <p:nvSpPr>
          <p:cNvPr id="7" name="Title 1"/>
          <p:cNvSpPr txBox="1">
            <a:spLocks/>
          </p:cNvSpPr>
          <p:nvPr>
            <p:custDataLst>
              <p:tags r:id="rId4"/>
            </p:custDataLst>
          </p:nvPr>
        </p:nvSpPr>
        <p:spPr>
          <a:xfrm>
            <a:off x="443881" y="1856501"/>
            <a:ext cx="2932875" cy="4858501"/>
          </a:xfrm>
          <a:prstGeom prst="rect">
            <a:avLst/>
          </a:prstGeom>
        </p:spPr>
        <p:txBody>
          <a:bodyPr vert="horz" lIns="0" tIns="59250" rIns="0" bIns="59250" rtlCol="0" anchor="t">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GB" sz="4000" noProof="0" dirty="0"/>
              <a:t>Contents</a:t>
            </a:r>
          </a:p>
        </p:txBody>
      </p:sp>
      <p:sp>
        <p:nvSpPr>
          <p:cNvPr id="8" name="Title 1"/>
          <p:cNvSpPr txBox="1">
            <a:spLocks/>
          </p:cNvSpPr>
          <p:nvPr userDrawn="1">
            <p:custDataLst>
              <p:tags r:id="rId5"/>
            </p:custDataLst>
          </p:nvPr>
        </p:nvSpPr>
        <p:spPr>
          <a:xfrm>
            <a:off x="443881" y="1856501"/>
            <a:ext cx="2932875" cy="4858501"/>
          </a:xfrm>
          <a:prstGeom prst="rect">
            <a:avLst/>
          </a:prstGeom>
        </p:spPr>
        <p:txBody>
          <a:bodyPr vert="horz" lIns="0" tIns="59250" rIns="0" bIns="59250" rtlCol="0" anchor="t">
            <a:noAutofit/>
          </a:bodyPr>
          <a:lst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a:lstStyle>
          <a:p>
            <a:r>
              <a:rPr lang="en-GB" sz="4000" noProof="0" dirty="0"/>
              <a:t>Contents</a:t>
            </a:r>
          </a:p>
        </p:txBody>
      </p:sp>
    </p:spTree>
    <p:extLst>
      <p:ext uri="{BB962C8B-B14F-4D97-AF65-F5344CB8AC3E}">
        <p14:creationId xmlns:p14="http://schemas.microsoft.com/office/powerpoint/2010/main" val="1208097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87548" y="2946975"/>
            <a:ext cx="4057905" cy="1630800"/>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87548" y="2946975"/>
            <a:ext cx="4057905" cy="1630800"/>
          </a:xfrm>
          <a:prstGeom prst="rect">
            <a:avLst/>
          </a:prstGeom>
        </p:spPr>
      </p:pic>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87548" y="2946975"/>
            <a:ext cx="4057905" cy="1630800"/>
          </a:xfrm>
          <a:prstGeom prst="rect">
            <a:avLst/>
          </a:prstGeom>
        </p:spPr>
      </p:pic>
    </p:spTree>
    <p:extLst>
      <p:ext uri="{BB962C8B-B14F-4D97-AF65-F5344CB8AC3E}">
        <p14:creationId xmlns:p14="http://schemas.microsoft.com/office/powerpoint/2010/main" val="152826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Picture Placeholder 6"/>
          <p:cNvSpPr>
            <a:spLocks noGrp="1"/>
          </p:cNvSpPr>
          <p:nvPr>
            <p:ph type="pic" sz="quarter" idx="12"/>
            <p:custDataLst>
              <p:tags r:id="rId1"/>
            </p:custDataLst>
          </p:nvPr>
        </p:nvSpPr>
        <p:spPr>
          <a:xfrm>
            <a:off x="0" y="0"/>
            <a:ext cx="10033000" cy="7524750"/>
          </a:xfrm>
        </p:spPr>
        <p:txBody>
          <a:bodyPr/>
          <a:lstStyle/>
          <a:p>
            <a:r>
              <a:rPr lang="en-US" noProof="0" dirty="0"/>
              <a:t>Click icon to add picture</a:t>
            </a:r>
            <a:endParaRPr lang="en-GB" noProof="0" dirty="0"/>
          </a:p>
        </p:txBody>
      </p:sp>
      <p:sp>
        <p:nvSpPr>
          <p:cNvPr id="2" name="Title 1"/>
          <p:cNvSpPr>
            <a:spLocks noGrp="1"/>
          </p:cNvSpPr>
          <p:nvPr>
            <p:ph type="title"/>
            <p:custDataLst>
              <p:tags r:id="rId2"/>
            </p:custDataLst>
          </p:nvPr>
        </p:nvSpPr>
        <p:spPr>
          <a:xfrm>
            <a:off x="443881" y="1662175"/>
            <a:ext cx="9144662" cy="844810"/>
          </a:xfrm>
        </p:spPr>
        <p:txBody>
          <a:bodyPr vert="horz" anchor="t" anchorCtr="0">
            <a:spAutoFit/>
          </a:bodyPr>
          <a:lstStyle>
            <a:lvl1pPr>
              <a:defRPr sz="4000"/>
            </a:lvl1pPr>
            <a:lvl2pPr>
              <a:lnSpc>
                <a:spcPct val="90000"/>
              </a:lnSpc>
              <a:defRPr sz="4000">
                <a:solidFill>
                  <a:schemeClr val="bg1"/>
                </a:solidFill>
                <a:latin typeface="+mj-lt"/>
              </a:defRPr>
            </a:lvl2pPr>
          </a:lstStyle>
          <a:p>
            <a:pPr lvl="0"/>
            <a:r>
              <a:rPr lang="en-US" noProof="0"/>
              <a:t>Click to edit Master title style</a:t>
            </a:r>
            <a:endParaRPr lang="en-GB" noProof="0" dirty="0"/>
          </a:p>
        </p:txBody>
      </p:sp>
      <p:sp>
        <p:nvSpPr>
          <p:cNvPr id="3" name="Text Placeholder 2"/>
          <p:cNvSpPr>
            <a:spLocks noGrp="1"/>
          </p:cNvSpPr>
          <p:nvPr>
            <p:ph type="body" idx="1"/>
          </p:nvPr>
        </p:nvSpPr>
        <p:spPr>
          <a:xfrm>
            <a:off x="443881" y="2506985"/>
            <a:ext cx="9144662" cy="307777"/>
          </a:xfrm>
        </p:spPr>
        <p:txBody>
          <a:bodyPr>
            <a:spAutoFit/>
          </a:bodyPr>
          <a:lstStyle>
            <a:lvl1pPr marL="0" indent="0">
              <a:buNone/>
              <a:defRPr sz="2000">
                <a:solidFill>
                  <a:schemeClr val="tx1"/>
                </a:solidFill>
              </a:defRPr>
            </a:lvl1pPr>
            <a:lvl2pPr marL="0" indent="0">
              <a:spcBef>
                <a:spcPts val="999"/>
              </a:spcBef>
              <a:buNone/>
              <a:defRPr sz="2000">
                <a:solidFill>
                  <a:schemeClr val="bg1"/>
                </a:solidFill>
              </a:defRPr>
            </a:lvl2pPr>
            <a:lvl3pPr marL="752486" indent="0">
              <a:buNone/>
              <a:defRPr sz="1481">
                <a:solidFill>
                  <a:schemeClr val="tx1">
                    <a:tint val="75000"/>
                  </a:schemeClr>
                </a:solidFill>
              </a:defRPr>
            </a:lvl3pPr>
            <a:lvl4pPr marL="1128729" indent="0">
              <a:buNone/>
              <a:defRPr sz="1316">
                <a:solidFill>
                  <a:schemeClr val="tx1">
                    <a:tint val="75000"/>
                  </a:schemeClr>
                </a:solidFill>
              </a:defRPr>
            </a:lvl4pPr>
            <a:lvl5pPr marL="1504972" indent="0">
              <a:buNone/>
              <a:defRPr sz="1316">
                <a:solidFill>
                  <a:schemeClr val="tx1">
                    <a:tint val="75000"/>
                  </a:schemeClr>
                </a:solidFill>
              </a:defRPr>
            </a:lvl5pPr>
            <a:lvl6pPr marL="1881215" indent="0">
              <a:buNone/>
              <a:defRPr sz="1316">
                <a:solidFill>
                  <a:schemeClr val="tx1">
                    <a:tint val="75000"/>
                  </a:schemeClr>
                </a:solidFill>
              </a:defRPr>
            </a:lvl6pPr>
            <a:lvl7pPr marL="2257458" indent="0">
              <a:buNone/>
              <a:defRPr sz="1316">
                <a:solidFill>
                  <a:schemeClr val="tx1">
                    <a:tint val="75000"/>
                  </a:schemeClr>
                </a:solidFill>
              </a:defRPr>
            </a:lvl7pPr>
            <a:lvl8pPr marL="2633702" indent="0">
              <a:buNone/>
              <a:defRPr sz="1316">
                <a:solidFill>
                  <a:schemeClr val="tx1">
                    <a:tint val="75000"/>
                  </a:schemeClr>
                </a:solidFill>
              </a:defRPr>
            </a:lvl8pPr>
            <a:lvl9pPr marL="3009944" indent="0">
              <a:buNone/>
              <a:defRPr sz="1316">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a:xfrm>
            <a:off x="4452638" y="7042211"/>
            <a:ext cx="2257425" cy="230704"/>
          </a:xfrm>
        </p:spPr>
        <p:txBody>
          <a:bodyPr/>
          <a:lstStyle/>
          <a:p>
            <a:fld id="{B8639A99-35CC-44AA-BF41-559EFC8F3081}" type="datetime1">
              <a:rPr lang="en-US" smtClean="0"/>
              <a:pPr/>
              <a:t>6/20/2023</a:t>
            </a:fld>
            <a:endParaRPr lang="en-US" dirty="0"/>
          </a:p>
        </p:txBody>
      </p:sp>
      <p:sp>
        <p:nvSpPr>
          <p:cNvPr id="5" name="Footer Placeholder 4"/>
          <p:cNvSpPr>
            <a:spLocks noGrp="1"/>
          </p:cNvSpPr>
          <p:nvPr>
            <p:ph type="ftr" sz="quarter" idx="11"/>
          </p:nvPr>
        </p:nvSpPr>
        <p:spPr/>
        <p:txBody>
          <a:bodyPr/>
          <a:lstStyle/>
          <a:p>
            <a:r>
              <a:rPr lang="en-US"/>
              <a:t>© Lloyd’s</a:t>
            </a:r>
            <a:endParaRPr lang="en-US" dirty="0"/>
          </a:p>
        </p:txBody>
      </p:sp>
    </p:spTree>
    <p:extLst>
      <p:ext uri="{BB962C8B-B14F-4D97-AF65-F5344CB8AC3E}">
        <p14:creationId xmlns:p14="http://schemas.microsoft.com/office/powerpoint/2010/main" val="277370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4374" y="592500"/>
            <a:ext cx="9145238" cy="1066500"/>
          </a:xfrm>
        </p:spPr>
        <p:txBody>
          <a:bodyPr>
            <a:noAutofit/>
          </a:bodyPr>
          <a:lstStyle/>
          <a:p>
            <a:r>
              <a:rPr lang="en-US" noProof="0"/>
              <a:t>Click to edit Master title style</a:t>
            </a:r>
            <a:endParaRPr lang="en-GB" noProof="0" dirty="0"/>
          </a:p>
        </p:txBody>
      </p:sp>
      <p:sp>
        <p:nvSpPr>
          <p:cNvPr id="3" name="Content Placeholder 2"/>
          <p:cNvSpPr>
            <a:spLocks noGrp="1"/>
          </p:cNvSpPr>
          <p:nvPr>
            <p:ph idx="1"/>
            <p:custDataLst>
              <p:tags r:id="rId1"/>
            </p:custDataLst>
          </p:nvPr>
        </p:nvSpPr>
        <p:spPr>
          <a:xfrm>
            <a:off x="443881" y="1856501"/>
            <a:ext cx="9145238" cy="4858501"/>
          </a:xfrm>
        </p:spPr>
        <p:txBody>
          <a:bodyPr vert="horz"/>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4"/>
          </p:nvPr>
        </p:nvSpPr>
        <p:spPr/>
        <p:txBody>
          <a:bodyPr/>
          <a:lstStyle/>
          <a:p>
            <a:fld id="{51452A44-05C1-47E6-A00D-5D45C4F2C789}" type="datetime1">
              <a:rPr lang="en-GB" noProof="0" smtClean="0"/>
              <a:t>20/06/2023</a:t>
            </a:fld>
            <a:endParaRPr lang="en-GB" noProof="0" dirty="0"/>
          </a:p>
        </p:txBody>
      </p:sp>
      <p:sp>
        <p:nvSpPr>
          <p:cNvPr id="5" name="Footer Placeholder 4"/>
          <p:cNvSpPr>
            <a:spLocks noGrp="1"/>
          </p:cNvSpPr>
          <p:nvPr>
            <p:ph type="ftr" sz="quarter" idx="15"/>
          </p:nvPr>
        </p:nvSpPr>
        <p:spPr/>
        <p:txBody>
          <a:bodyPr/>
          <a:lstStyle/>
          <a:p>
            <a:r>
              <a:rPr lang="en-GB" noProof="0"/>
              <a:t>© Lloyd’s</a:t>
            </a:r>
            <a:endParaRPr lang="en-GB" noProof="0" dirty="0"/>
          </a:p>
        </p:txBody>
      </p:sp>
      <p:sp>
        <p:nvSpPr>
          <p:cNvPr id="8" name="Text Placeholder 7"/>
          <p:cNvSpPr>
            <a:spLocks noGrp="1"/>
          </p:cNvSpPr>
          <p:nvPr>
            <p:ph type="body" sz="quarter" idx="13"/>
            <p:custDataLst>
              <p:tags r:id="rId2"/>
            </p:custDataLst>
          </p:nvPr>
        </p:nvSpPr>
        <p:spPr>
          <a:xfrm>
            <a:off x="444374" y="1195528"/>
            <a:ext cx="9145238" cy="463472"/>
          </a:xfrm>
        </p:spPr>
        <p:txBody>
          <a:bodyPr tIns="36000" bIns="0">
            <a:noAutofit/>
          </a:bodyPr>
          <a:lstStyle>
            <a:lvl1pPr>
              <a:defRPr sz="1598">
                <a:solidFill>
                  <a:schemeClr val="tx1"/>
                </a:solidFill>
              </a:defRPr>
            </a:lvl1pPr>
          </a:lstStyle>
          <a:p>
            <a:pPr lvl="0"/>
            <a:r>
              <a:rPr lang="en-US" noProof="0"/>
              <a:t>Edit Master text styles</a:t>
            </a:r>
          </a:p>
        </p:txBody>
      </p:sp>
    </p:spTree>
    <p:extLst>
      <p:ext uri="{BB962C8B-B14F-4D97-AF65-F5344CB8AC3E}">
        <p14:creationId xmlns:p14="http://schemas.microsoft.com/office/powerpoint/2010/main" val="137479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sz="half" idx="1"/>
            <p:custDataLst>
              <p:tags r:id="rId1"/>
            </p:custDataLst>
          </p:nvPr>
        </p:nvSpPr>
        <p:spPr>
          <a:xfrm>
            <a:off x="444375" y="1856501"/>
            <a:ext cx="4424505" cy="4858501"/>
          </a:xfrm>
        </p:spPr>
        <p:txBody>
          <a:bodyPr vert="horz">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custDataLst>
              <p:tags r:id="rId2"/>
            </p:custDataLst>
          </p:nvPr>
        </p:nvSpPr>
        <p:spPr>
          <a:xfrm>
            <a:off x="5164122" y="1856501"/>
            <a:ext cx="4425490" cy="4858501"/>
          </a:xfrm>
        </p:spPr>
        <p:txBody>
          <a:bodyPr vert="horz">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p:cNvSpPr>
            <a:spLocks noGrp="1"/>
          </p:cNvSpPr>
          <p:nvPr>
            <p:ph type="dt" sz="half" idx="10"/>
          </p:nvPr>
        </p:nvSpPr>
        <p:spPr/>
        <p:txBody>
          <a:bodyPr/>
          <a:lstStyle/>
          <a:p>
            <a:fld id="{777C3003-9730-43CD-B161-E7E918D13895}" type="datetime1">
              <a:rPr lang="en-GB" noProof="0" smtClean="0"/>
              <a:t>20/06/2023</a:t>
            </a:fld>
            <a:endParaRPr lang="en-GB" noProof="0" dirty="0"/>
          </a:p>
        </p:txBody>
      </p:sp>
      <p:sp>
        <p:nvSpPr>
          <p:cNvPr id="6" name="Footer Placeholder 5"/>
          <p:cNvSpPr>
            <a:spLocks noGrp="1"/>
          </p:cNvSpPr>
          <p:nvPr>
            <p:ph type="ftr" sz="quarter" idx="11"/>
          </p:nvPr>
        </p:nvSpPr>
        <p:spPr/>
        <p:txBody>
          <a:bodyPr/>
          <a:lstStyle/>
          <a:p>
            <a:r>
              <a:rPr lang="en-GB" noProof="0"/>
              <a:t>© Lloyd’s</a:t>
            </a:r>
            <a:endParaRPr lang="en-GB" noProof="0" dirty="0"/>
          </a:p>
        </p:txBody>
      </p:sp>
      <p:sp>
        <p:nvSpPr>
          <p:cNvPr id="8" name="Text Placeholder 7"/>
          <p:cNvSpPr>
            <a:spLocks noGrp="1"/>
          </p:cNvSpPr>
          <p:nvPr>
            <p:ph type="body" sz="quarter" idx="13"/>
            <p:custDataLst>
              <p:tags r:id="rId3"/>
            </p:custDataLst>
          </p:nvPr>
        </p:nvSpPr>
        <p:spPr bwMode="auto">
          <a:xfrm>
            <a:off x="444374" y="1195528"/>
            <a:ext cx="9145238" cy="463472"/>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6000" rIns="0" bIns="0" anchor="t" anchorCtr="0">
            <a:noAutofit/>
          </a:bodyPr>
          <a:lstStyle>
            <a:lvl1pPr marL="0" indent="0" algn="l">
              <a:lnSpc>
                <a:spcPct val="100000"/>
              </a:lnSpc>
              <a:spcBef>
                <a:spcPts val="999"/>
              </a:spcBef>
              <a:spcAft>
                <a:spcPts val="399"/>
              </a:spcAft>
              <a:defRPr kumimoji="0" sz="1598" b="0" i="0" u="none" baseline="0">
                <a:solidFill>
                  <a:srgbClr val="000000"/>
                </a:solidFill>
                <a:latin typeface="Arial" panose="020B0604020202020204" pitchFamily="34" charset="0"/>
              </a:defRPr>
            </a:lvl1pPr>
          </a:lstStyle>
          <a:p>
            <a:pPr lvl="0"/>
            <a:r>
              <a:rPr lang="en-US" noProof="0"/>
              <a:t>Edit Master text styles</a:t>
            </a:r>
          </a:p>
        </p:txBody>
      </p:sp>
    </p:spTree>
    <p:extLst>
      <p:ext uri="{BB962C8B-B14F-4D97-AF65-F5344CB8AC3E}">
        <p14:creationId xmlns:p14="http://schemas.microsoft.com/office/powerpoint/2010/main" val="1137127653"/>
      </p:ext>
    </p:extLst>
  </p:cSld>
  <p:clrMapOvr>
    <a:masterClrMapping/>
  </p:clrMapOvr>
  <p:extLst>
    <p:ext uri="{DCECCB84-F9BA-43D5-87BE-67443E8EF086}">
      <p15:sldGuideLst xmlns:p15="http://schemas.microsoft.com/office/powerpoint/2012/main">
        <p15:guide id="0" pos="3067" userDrawn="1">
          <p15:clr>
            <a:srgbClr val="FBAE40"/>
          </p15:clr>
        </p15:guide>
        <p15:guide id="1" pos="325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p>
            <a:fld id="{AA8452C4-C961-4B50-A82D-646FAFAB45EF}" type="datetime1">
              <a:rPr lang="en-GB" noProof="0" smtClean="0"/>
              <a:t>20/06/2023</a:t>
            </a:fld>
            <a:endParaRPr lang="en-GB" noProof="0" dirty="0"/>
          </a:p>
        </p:txBody>
      </p:sp>
      <p:sp>
        <p:nvSpPr>
          <p:cNvPr id="4" name="Footer Placeholder 3"/>
          <p:cNvSpPr>
            <a:spLocks noGrp="1"/>
          </p:cNvSpPr>
          <p:nvPr>
            <p:ph type="ftr" sz="quarter" idx="11"/>
          </p:nvPr>
        </p:nvSpPr>
        <p:spPr/>
        <p:txBody>
          <a:bodyPr/>
          <a:lstStyle/>
          <a:p>
            <a:r>
              <a:rPr lang="en-GB" noProof="0"/>
              <a:t>© Lloyd’s</a:t>
            </a:r>
            <a:endParaRPr lang="en-GB" noProof="0" dirty="0"/>
          </a:p>
        </p:txBody>
      </p:sp>
      <p:sp>
        <p:nvSpPr>
          <p:cNvPr id="6" name="Text Placeholder 7"/>
          <p:cNvSpPr>
            <a:spLocks noGrp="1"/>
          </p:cNvSpPr>
          <p:nvPr>
            <p:ph type="body" sz="quarter" idx="13"/>
            <p:custDataLst>
              <p:tags r:id="rId1"/>
            </p:custDataLst>
          </p:nvPr>
        </p:nvSpPr>
        <p:spPr bwMode="auto">
          <a:xfrm>
            <a:off x="444374" y="1195528"/>
            <a:ext cx="9145238" cy="463472"/>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6000" rIns="0" bIns="0" anchor="t" anchorCtr="0">
            <a:noAutofit/>
          </a:bodyPr>
          <a:lstStyle>
            <a:lvl1pPr marL="0" indent="0" algn="l">
              <a:lnSpc>
                <a:spcPct val="100000"/>
              </a:lnSpc>
              <a:spcBef>
                <a:spcPts val="999"/>
              </a:spcBef>
              <a:spcAft>
                <a:spcPts val="399"/>
              </a:spcAft>
              <a:defRPr kumimoji="0" sz="1598" b="0" i="0" u="none" baseline="0">
                <a:solidFill>
                  <a:srgbClr val="000000"/>
                </a:solidFill>
                <a:latin typeface="Arial" panose="020B0604020202020204" pitchFamily="34" charset="0"/>
              </a:defRPr>
            </a:lvl1pPr>
          </a:lstStyle>
          <a:p>
            <a:pPr lvl="0"/>
            <a:r>
              <a:rPr lang="en-US" noProof="0"/>
              <a:t>Edit Master text styles</a:t>
            </a:r>
          </a:p>
        </p:txBody>
      </p:sp>
    </p:spTree>
    <p:extLst>
      <p:ext uri="{BB962C8B-B14F-4D97-AF65-F5344CB8AC3E}">
        <p14:creationId xmlns:p14="http://schemas.microsoft.com/office/powerpoint/2010/main" val="410812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1A862-4273-4B52-A757-10D4EA83CF08}" type="datetime1">
              <a:rPr lang="en-GB" noProof="0" smtClean="0"/>
              <a:t>20/06/2023</a:t>
            </a:fld>
            <a:endParaRPr lang="en-GB" noProof="0" dirty="0"/>
          </a:p>
        </p:txBody>
      </p:sp>
      <p:sp>
        <p:nvSpPr>
          <p:cNvPr id="3" name="Footer Placeholder 2"/>
          <p:cNvSpPr>
            <a:spLocks noGrp="1"/>
          </p:cNvSpPr>
          <p:nvPr>
            <p:ph type="ftr" sz="quarter" idx="11"/>
          </p:nvPr>
        </p:nvSpPr>
        <p:spPr/>
        <p:txBody>
          <a:bodyPr/>
          <a:lstStyle/>
          <a:p>
            <a:r>
              <a:rPr lang="en-GB" noProof="0"/>
              <a:t>© Lloyd’s</a:t>
            </a:r>
            <a:endParaRPr lang="en-GB" noProof="0" dirty="0"/>
          </a:p>
        </p:txBody>
      </p:sp>
      <p:sp>
        <p:nvSpPr>
          <p:cNvPr id="8" name="TextBox 7"/>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88" noProof="0" smtClean="0">
                <a:solidFill>
                  <a:schemeClr val="accent1"/>
                </a:solidFill>
              </a:rPr>
              <a:pPr lvl="0"/>
              <a:t>‹#›</a:t>
            </a:fld>
            <a:endParaRPr lang="en-GB" sz="988" noProof="0" dirty="0">
              <a:solidFill>
                <a:schemeClr val="accent1"/>
              </a:solidFill>
            </a:endParaRPr>
          </a:p>
        </p:txBody>
      </p:sp>
      <p:sp>
        <p:nvSpPr>
          <p:cNvPr id="12" name="TextBox 11"/>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88" noProof="0" smtClean="0">
                <a:solidFill>
                  <a:schemeClr val="accent1"/>
                </a:solidFill>
              </a:rPr>
              <a:pPr lvl="0"/>
              <a:t>‹#›</a:t>
            </a:fld>
            <a:endParaRPr lang="en-GB" sz="988" noProof="0" dirty="0">
              <a:solidFill>
                <a:schemeClr val="accent1"/>
              </a:solidFill>
            </a:endParaRPr>
          </a:p>
        </p:txBody>
      </p:sp>
      <p:sp>
        <p:nvSpPr>
          <p:cNvPr id="16" name="TextBox 15"/>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88" noProof="0" smtClean="0">
                <a:solidFill>
                  <a:schemeClr val="accent1"/>
                </a:solidFill>
              </a:rPr>
              <a:pPr lvl="0"/>
              <a:t>‹#›</a:t>
            </a:fld>
            <a:endParaRPr lang="en-GB" sz="988" noProof="0" dirty="0">
              <a:solidFill>
                <a:schemeClr val="accent1"/>
              </a:solidFill>
            </a:endParaRPr>
          </a:p>
        </p:txBody>
      </p:sp>
      <p:sp>
        <p:nvSpPr>
          <p:cNvPr id="4" name="Rectangle 3"/>
          <p:cNvSpPr/>
          <p:nvPr/>
        </p:nvSpPr>
        <p:spPr>
          <a:xfrm>
            <a:off x="0" y="1481959"/>
            <a:ext cx="10033000" cy="441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24" tIns="45662" rIns="91324" bIns="45662" numCol="1" spcCol="0" rtlCol="0" fromWordArt="0" anchor="ctr" anchorCtr="0" forceAA="0" compatLnSpc="1">
            <a:prstTxWarp prst="textNoShape">
              <a:avLst/>
            </a:prstTxWarp>
            <a:noAutofit/>
          </a:bodyPr>
          <a:lstStyle/>
          <a:p>
            <a:pPr algn="ctr"/>
            <a:endParaRPr lang="en-GB" sz="1798" noProof="0" dirty="0"/>
          </a:p>
        </p:txBody>
      </p:sp>
      <p:sp>
        <p:nvSpPr>
          <p:cNvPr id="9" name="TextBox 8"/>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88" noProof="0" smtClean="0">
                <a:solidFill>
                  <a:schemeClr val="accent1"/>
                </a:solidFill>
              </a:rPr>
              <a:pPr lvl="0"/>
              <a:t>‹#›</a:t>
            </a:fld>
            <a:endParaRPr lang="en-GB" sz="988" noProof="0" dirty="0">
              <a:solidFill>
                <a:schemeClr val="accent1"/>
              </a:solidFill>
            </a:endParaRPr>
          </a:p>
        </p:txBody>
      </p:sp>
      <p:sp>
        <p:nvSpPr>
          <p:cNvPr id="10" name="Rectangle 9"/>
          <p:cNvSpPr/>
          <p:nvPr/>
        </p:nvSpPr>
        <p:spPr>
          <a:xfrm>
            <a:off x="0" y="1481959"/>
            <a:ext cx="10033000" cy="441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24" tIns="45662" rIns="91324" bIns="45662" numCol="1" spcCol="0" rtlCol="0" fromWordArt="0" anchor="ctr" anchorCtr="0" forceAA="0" compatLnSpc="1">
            <a:prstTxWarp prst="textNoShape">
              <a:avLst/>
            </a:prstTxWarp>
            <a:noAutofit/>
          </a:bodyPr>
          <a:lstStyle/>
          <a:p>
            <a:pPr algn="ctr"/>
            <a:endParaRPr lang="en-GB" sz="1798" noProof="0" dirty="0"/>
          </a:p>
        </p:txBody>
      </p:sp>
      <p:sp>
        <p:nvSpPr>
          <p:cNvPr id="11" name="TextBox 10"/>
          <p:cNvSpPr txBox="1">
            <a:spLocks/>
          </p:cNvSpPr>
          <p:nvPr userDrawn="1"/>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88" noProof="0" smtClean="0">
                <a:solidFill>
                  <a:schemeClr val="accent1"/>
                </a:solidFill>
              </a:rPr>
              <a:pPr lvl="0"/>
              <a:t>‹#›</a:t>
            </a:fld>
            <a:endParaRPr lang="en-GB" sz="988" noProof="0" dirty="0">
              <a:solidFill>
                <a:schemeClr val="accent1"/>
              </a:solidFill>
            </a:endParaRPr>
          </a:p>
        </p:txBody>
      </p:sp>
      <p:sp>
        <p:nvSpPr>
          <p:cNvPr id="13" name="Rectangle 12"/>
          <p:cNvSpPr/>
          <p:nvPr userDrawn="1"/>
        </p:nvSpPr>
        <p:spPr>
          <a:xfrm>
            <a:off x="0" y="1481959"/>
            <a:ext cx="10033000" cy="441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24" tIns="45662" rIns="91324" bIns="45662" numCol="1" spcCol="0" rtlCol="0" fromWordArt="0" anchor="ctr" anchorCtr="0" forceAA="0" compatLnSpc="1">
            <a:prstTxWarp prst="textNoShape">
              <a:avLst/>
            </a:prstTxWarp>
            <a:noAutofit/>
          </a:bodyPr>
          <a:lstStyle/>
          <a:p>
            <a:pPr algn="ctr"/>
            <a:endParaRPr lang="en-GB" sz="1798" noProof="0" dirty="0"/>
          </a:p>
        </p:txBody>
      </p:sp>
    </p:spTree>
    <p:extLst>
      <p:ext uri="{BB962C8B-B14F-4D97-AF65-F5344CB8AC3E}">
        <p14:creationId xmlns:p14="http://schemas.microsoft.com/office/powerpoint/2010/main" val="201239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Style 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988"/>
              </a:spcBef>
              <a:defRPr sz="2397"/>
            </a:lvl1pPr>
            <a:lvl2pPr>
              <a:spcBef>
                <a:spcPts val="493"/>
              </a:spcBef>
              <a:defRPr sz="2397"/>
            </a:lvl2pPr>
            <a:lvl3pPr marL="414756" indent="-414756">
              <a:spcBef>
                <a:spcPts val="0"/>
              </a:spcBef>
              <a:defRPr sz="1798"/>
            </a:lvl3pPr>
            <a:lvl4pPr marL="829512" indent="-414756">
              <a:spcBef>
                <a:spcPts val="0"/>
              </a:spcBef>
              <a:defRPr sz="1798"/>
            </a:lvl4pPr>
            <a:lvl5pPr marL="1244268" indent="-414756">
              <a:spcBef>
                <a:spcPts val="0"/>
              </a:spcBef>
              <a:defRPr sz="1798"/>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4"/>
          </p:nvPr>
        </p:nvSpPr>
        <p:spPr/>
        <p:txBody>
          <a:bodyPr/>
          <a:lstStyle/>
          <a:p>
            <a:fld id="{78D130F4-81C5-483D-8FDB-27A7F24B83F4}" type="datetime1">
              <a:rPr lang="en-GB" noProof="0" smtClean="0"/>
              <a:t>20/06/2023</a:t>
            </a:fld>
            <a:endParaRPr lang="en-GB" noProof="0" dirty="0"/>
          </a:p>
        </p:txBody>
      </p:sp>
      <p:sp>
        <p:nvSpPr>
          <p:cNvPr id="5" name="Footer Placeholder 4"/>
          <p:cNvSpPr>
            <a:spLocks noGrp="1"/>
          </p:cNvSpPr>
          <p:nvPr>
            <p:ph type="ftr" sz="quarter" idx="15"/>
          </p:nvPr>
        </p:nvSpPr>
        <p:spPr/>
        <p:txBody>
          <a:bodyPr/>
          <a:lstStyle/>
          <a:p>
            <a:r>
              <a:rPr lang="en-GB" noProof="0"/>
              <a:t>© Lloyd’s</a:t>
            </a:r>
            <a:endParaRPr lang="en-GB" noProof="0" dirty="0"/>
          </a:p>
        </p:txBody>
      </p:sp>
      <p:sp>
        <p:nvSpPr>
          <p:cNvPr id="6" name="Title 5"/>
          <p:cNvSpPr>
            <a:spLocks noGrp="1"/>
          </p:cNvSpPr>
          <p:nvPr>
            <p:ph type="title"/>
          </p:nvPr>
        </p:nvSpPr>
        <p:spPr/>
        <p:txBody>
          <a:bodyPr/>
          <a:lstStyle/>
          <a:p>
            <a:r>
              <a:rPr lang="en-US" noProof="0"/>
              <a:t>Click to edit Master title style</a:t>
            </a:r>
            <a:endParaRPr lang="en-GB" noProof="0" dirty="0"/>
          </a:p>
        </p:txBody>
      </p:sp>
      <p:sp>
        <p:nvSpPr>
          <p:cNvPr id="8" name="Text Placeholder 7"/>
          <p:cNvSpPr>
            <a:spLocks noGrp="1"/>
          </p:cNvSpPr>
          <p:nvPr>
            <p:ph type="body" sz="quarter" idx="13"/>
            <p:custDataLst>
              <p:tags r:id="rId1"/>
            </p:custDataLst>
          </p:nvPr>
        </p:nvSpPr>
        <p:spPr bwMode="auto">
          <a:xfrm>
            <a:off x="444374" y="1195528"/>
            <a:ext cx="9145238" cy="463472"/>
          </a:xfr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36000" rIns="0" bIns="0" anchor="t" anchorCtr="0">
            <a:noAutofit/>
          </a:bodyPr>
          <a:lstStyle>
            <a:lvl1pPr marL="0" indent="0" algn="l">
              <a:lnSpc>
                <a:spcPct val="100000"/>
              </a:lnSpc>
              <a:spcBef>
                <a:spcPts val="999"/>
              </a:spcBef>
              <a:spcAft>
                <a:spcPts val="399"/>
              </a:spcAft>
              <a:defRPr kumimoji="0" sz="1598" b="0" i="0" u="none" baseline="0">
                <a:solidFill>
                  <a:srgbClr val="000000"/>
                </a:solidFill>
                <a:latin typeface="Arial" panose="020B0604020202020204" pitchFamily="34" charset="0"/>
              </a:defRPr>
            </a:lvl1pPr>
          </a:lstStyle>
          <a:p>
            <a:pPr lvl="0"/>
            <a:r>
              <a:rPr lang="en-US" noProof="0"/>
              <a:t>Edit Master text styles</a:t>
            </a:r>
          </a:p>
        </p:txBody>
      </p:sp>
    </p:spTree>
    <p:extLst>
      <p:ext uri="{BB962C8B-B14F-4D97-AF65-F5344CB8AC3E}">
        <p14:creationId xmlns:p14="http://schemas.microsoft.com/office/powerpoint/2010/main" val="65931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ext Style 1 + Brigh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374" y="592500"/>
            <a:ext cx="9145238" cy="1066500"/>
          </a:xfrm>
        </p:spPr>
        <p:txBody>
          <a:bodyPr>
            <a:noAutofit/>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p:txBody>
          <a:bodyPr>
            <a:noAutofit/>
          </a:bodyPr>
          <a:lstStyle>
            <a:lvl1pPr>
              <a:spcBef>
                <a:spcPts val="988"/>
              </a:spcBef>
              <a:defRPr sz="2397">
                <a:solidFill>
                  <a:schemeClr val="bg1"/>
                </a:solidFill>
              </a:defRPr>
            </a:lvl1pPr>
            <a:lvl2pPr>
              <a:spcBef>
                <a:spcPts val="493"/>
              </a:spcBef>
              <a:defRPr sz="2397">
                <a:solidFill>
                  <a:schemeClr val="bg1"/>
                </a:solidFill>
              </a:defRPr>
            </a:lvl2pPr>
            <a:lvl3pPr marL="414756" indent="-414756">
              <a:spcBef>
                <a:spcPts val="0"/>
              </a:spcBef>
              <a:defRPr sz="1798">
                <a:solidFill>
                  <a:schemeClr val="bg1"/>
                </a:solidFill>
              </a:defRPr>
            </a:lvl3pPr>
            <a:lvl4pPr marL="829512" indent="-414756">
              <a:spcBef>
                <a:spcPts val="0"/>
              </a:spcBef>
              <a:defRPr sz="1798">
                <a:solidFill>
                  <a:schemeClr val="bg1"/>
                </a:solidFill>
              </a:defRPr>
            </a:lvl4pPr>
            <a:lvl5pPr marL="1244268" indent="-414756">
              <a:spcBef>
                <a:spcPts val="0"/>
              </a:spcBef>
              <a:defRPr sz="1798">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4"/>
          </p:nvPr>
        </p:nvSpPr>
        <p:spPr/>
        <p:txBody>
          <a:bodyPr/>
          <a:lstStyle>
            <a:lvl1pPr>
              <a:defRPr>
                <a:solidFill>
                  <a:schemeClr val="bg1"/>
                </a:solidFill>
              </a:defRPr>
            </a:lvl1pPr>
          </a:lstStyle>
          <a:p>
            <a:fld id="{AD03BCBE-75C0-47C5-8CA3-2FDC67A8448D}" type="datetime1">
              <a:rPr lang="en-GB" noProof="0" smtClean="0"/>
              <a:t>20/06/2023</a:t>
            </a:fld>
            <a:endParaRPr lang="en-GB" noProof="0" dirty="0"/>
          </a:p>
        </p:txBody>
      </p:sp>
      <p:sp>
        <p:nvSpPr>
          <p:cNvPr id="5" name="Footer Placeholder 4"/>
          <p:cNvSpPr>
            <a:spLocks noGrp="1"/>
          </p:cNvSpPr>
          <p:nvPr>
            <p:ph type="ftr" sz="quarter" idx="15"/>
          </p:nvPr>
        </p:nvSpPr>
        <p:spPr/>
        <p:txBody>
          <a:bodyPr/>
          <a:lstStyle>
            <a:lvl1pPr>
              <a:defRPr>
                <a:solidFill>
                  <a:schemeClr val="bg1"/>
                </a:solidFill>
              </a:defRPr>
            </a:lvl1pPr>
          </a:lstStyle>
          <a:p>
            <a:r>
              <a:rPr lang="en-GB" noProof="0"/>
              <a:t>© Lloyd’s</a:t>
            </a:r>
            <a:endParaRPr lang="en-GB" noProof="0" dirty="0"/>
          </a:p>
        </p:txBody>
      </p:sp>
      <p:sp>
        <p:nvSpPr>
          <p:cNvPr id="22" name="TextBox 21"/>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bg1"/>
                </a:solidFill>
              </a:rPr>
              <a:pPr lvl="0"/>
              <a:t>‹#›</a:t>
            </a:fld>
            <a:endParaRPr lang="en-GB" sz="905" noProof="0" dirty="0">
              <a:solidFill>
                <a:schemeClr val="bg1"/>
              </a:solidFill>
            </a:endParaRPr>
          </a:p>
        </p:txBody>
      </p:sp>
      <p:cxnSp>
        <p:nvCxnSpPr>
          <p:cNvPr id="25" name="Straight Connector 24"/>
          <p:cNvCxnSpPr/>
          <p:nvPr/>
        </p:nvCxnSpPr>
        <p:spPr>
          <a:xfrm>
            <a:off x="444374" y="693225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3881" y="165900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3881" y="59250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4375" y="0"/>
            <a:ext cx="1120666" cy="450376"/>
          </a:xfrm>
          <a:prstGeom prst="rect">
            <a:avLst/>
          </a:prstGeom>
        </p:spPr>
      </p:pic>
      <p:sp>
        <p:nvSpPr>
          <p:cNvPr id="8" name="Text Placeholder 7"/>
          <p:cNvSpPr>
            <a:spLocks noGrp="1"/>
          </p:cNvSpPr>
          <p:nvPr>
            <p:ph type="body" sz="quarter" idx="13"/>
          </p:nvPr>
        </p:nvSpPr>
        <p:spPr>
          <a:xfrm>
            <a:off x="444374" y="1195528"/>
            <a:ext cx="9145238" cy="463472"/>
          </a:xfrm>
        </p:spPr>
        <p:txBody>
          <a:bodyPr tIns="36000" bIns="0">
            <a:noAutofit/>
          </a:bodyPr>
          <a:lstStyle>
            <a:lvl1pPr>
              <a:defRPr sz="1598">
                <a:solidFill>
                  <a:schemeClr val="bg1"/>
                </a:solidFill>
              </a:defRPr>
            </a:lvl1pPr>
          </a:lstStyle>
          <a:p>
            <a:pPr lvl="0"/>
            <a:r>
              <a:rPr lang="en-US" noProof="0"/>
              <a:t>Edit Master text styles</a:t>
            </a:r>
          </a:p>
        </p:txBody>
      </p:sp>
      <p:sp>
        <p:nvSpPr>
          <p:cNvPr id="12" name="TextBox 11"/>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bg1"/>
                </a:solidFill>
              </a:rPr>
              <a:pPr lvl="0"/>
              <a:t>‹#›</a:t>
            </a:fld>
            <a:endParaRPr lang="en-GB" sz="905" noProof="0" dirty="0">
              <a:solidFill>
                <a:schemeClr val="bg1"/>
              </a:solidFill>
            </a:endParaRPr>
          </a:p>
        </p:txBody>
      </p:sp>
      <p:cxnSp>
        <p:nvCxnSpPr>
          <p:cNvPr id="13" name="Straight Connector 12"/>
          <p:cNvCxnSpPr/>
          <p:nvPr/>
        </p:nvCxnSpPr>
        <p:spPr>
          <a:xfrm>
            <a:off x="444374" y="693225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3881" y="165900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3881" y="59250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p:cNvSpPr>
          <p:nvPr userDrawn="1"/>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05" noProof="0" smtClean="0">
                <a:solidFill>
                  <a:schemeClr val="bg1"/>
                </a:solidFill>
              </a:rPr>
              <a:pPr lvl="0"/>
              <a:t>‹#›</a:t>
            </a:fld>
            <a:endParaRPr lang="en-GB" sz="905" noProof="0" dirty="0">
              <a:solidFill>
                <a:schemeClr val="bg1"/>
              </a:solidFill>
            </a:endParaRPr>
          </a:p>
        </p:txBody>
      </p:sp>
      <p:cxnSp>
        <p:nvCxnSpPr>
          <p:cNvPr id="18" name="Straight Connector 17"/>
          <p:cNvCxnSpPr/>
          <p:nvPr userDrawn="1"/>
        </p:nvCxnSpPr>
        <p:spPr>
          <a:xfrm>
            <a:off x="444374" y="693225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3881" y="165900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43881" y="592500"/>
            <a:ext cx="91452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329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4374" y="592500"/>
            <a:ext cx="9145238" cy="1066500"/>
          </a:xfrm>
          <a:prstGeom prst="rect">
            <a:avLst/>
          </a:prstGeom>
        </p:spPr>
        <p:txBody>
          <a:bodyPr vert="horz" lIns="0" tIns="216000" rIns="0" bIns="72000" rtlCol="0" anchor="t">
            <a:noAutofit/>
          </a:bodyPr>
          <a:lstStyle/>
          <a:p>
            <a:r>
              <a:rPr lang="en-US"/>
              <a:t>Click to edit Master title style</a:t>
            </a:r>
            <a:endParaRPr lang="en-GB" dirty="0"/>
          </a:p>
        </p:txBody>
      </p:sp>
      <p:sp>
        <p:nvSpPr>
          <p:cNvPr id="3" name="Text Placeholder 2"/>
          <p:cNvSpPr>
            <a:spLocks noGrp="1"/>
          </p:cNvSpPr>
          <p:nvPr>
            <p:ph type="body" idx="1"/>
            <p:custDataLst>
              <p:tags r:id="rId22"/>
            </p:custDataLst>
          </p:nvPr>
        </p:nvSpPr>
        <p:spPr>
          <a:xfrm>
            <a:off x="443881" y="1856500"/>
            <a:ext cx="9145238" cy="48585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452638" y="7042147"/>
            <a:ext cx="2257425" cy="230832"/>
          </a:xfrm>
          <a:prstGeom prst="rect">
            <a:avLst/>
          </a:prstGeom>
        </p:spPr>
        <p:txBody>
          <a:bodyPr vert="horz" lIns="0" tIns="45720" rIns="0" bIns="45720" rtlCol="0" anchor="ctr">
            <a:spAutoFit/>
          </a:bodyPr>
          <a:lstStyle>
            <a:lvl1pPr algn="ctr">
              <a:defRPr lang="en-GB" sz="900" smtClean="0">
                <a:solidFill>
                  <a:schemeClr val="accent1"/>
                </a:solidFill>
              </a:defRPr>
            </a:lvl1pPr>
            <a:lvl2pPr marL="0" algn="ctr">
              <a:defRPr sz="899">
                <a:solidFill>
                  <a:schemeClr val="bg1"/>
                </a:solidFill>
              </a:defRPr>
            </a:lvl2pPr>
          </a:lstStyle>
          <a:p>
            <a:fld id="{E44AED3E-B587-44A9-B410-C0F28F70B84D}" type="datetime1">
              <a:rPr lang="en-US" smtClean="0"/>
              <a:pPr/>
              <a:t>6/20/2023</a:t>
            </a:fld>
            <a:endParaRPr lang="en-US" dirty="0"/>
          </a:p>
        </p:txBody>
      </p:sp>
      <p:sp>
        <p:nvSpPr>
          <p:cNvPr id="5" name="Footer Placeholder 4"/>
          <p:cNvSpPr>
            <a:spLocks noGrp="1"/>
          </p:cNvSpPr>
          <p:nvPr>
            <p:ph type="ftr" sz="quarter" idx="3"/>
          </p:nvPr>
        </p:nvSpPr>
        <p:spPr>
          <a:xfrm>
            <a:off x="444374" y="7042147"/>
            <a:ext cx="3386138" cy="230832"/>
          </a:xfrm>
          <a:prstGeom prst="rect">
            <a:avLst/>
          </a:prstGeom>
        </p:spPr>
        <p:txBody>
          <a:bodyPr vert="horz" lIns="0" tIns="45720" rIns="0" bIns="45720" rtlCol="0" anchor="ctr">
            <a:spAutoFit/>
          </a:bodyPr>
          <a:lstStyle>
            <a:lvl1pPr algn="l">
              <a:defRPr lang="en-GB" sz="899">
                <a:solidFill>
                  <a:schemeClr val="accent1"/>
                </a:solidFill>
              </a:defRPr>
            </a:lvl1pPr>
            <a:lvl2pPr marL="0" algn="l">
              <a:defRPr sz="899">
                <a:solidFill>
                  <a:schemeClr val="bg1"/>
                </a:solidFill>
              </a:defRPr>
            </a:lvl2pPr>
          </a:lstStyle>
          <a:p>
            <a:r>
              <a:rPr lang="en-GB"/>
              <a:t>© Lloyd’s</a:t>
            </a:r>
            <a:endParaRPr lang="en-GB" dirty="0"/>
          </a:p>
        </p:txBody>
      </p:sp>
      <p:sp>
        <p:nvSpPr>
          <p:cNvPr id="17" name="TextBox 16"/>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88" smtClean="0">
                <a:solidFill>
                  <a:schemeClr val="accent1"/>
                </a:solidFill>
              </a:rPr>
              <a:pPr lvl="0"/>
              <a:t>‹#›</a:t>
            </a:fld>
            <a:endParaRPr lang="en-GB" sz="988" dirty="0">
              <a:solidFill>
                <a:schemeClr val="accent1"/>
              </a:solidFill>
            </a:endParaRPr>
          </a:p>
        </p:txBody>
      </p:sp>
      <p:pic>
        <p:nvPicPr>
          <p:cNvPr id="24" name="Picture 23"/>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444375" y="0"/>
            <a:ext cx="1120666" cy="450376"/>
          </a:xfrm>
          <a:prstGeom prst="rect">
            <a:avLst/>
          </a:prstGeom>
        </p:spPr>
      </p:pic>
      <p:cxnSp>
        <p:nvCxnSpPr>
          <p:cNvPr id="26" name="Straight Connector 25"/>
          <p:cNvCxnSpPr/>
          <p:nvPr/>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empower - DO NOT DELETE!!!" hidden="1"/>
          <p:cNvSpPr/>
          <p:nvPr>
            <p:custDataLst>
              <p:tags r:id="rId23"/>
            </p:custDataLst>
          </p:nvPr>
        </p:nvSpPr>
        <p:spPr>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2" name="TextBox 11"/>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88" smtClean="0">
                <a:solidFill>
                  <a:schemeClr val="accent1"/>
                </a:solidFill>
              </a:rPr>
              <a:pPr lvl="0"/>
              <a:t>‹#›</a:t>
            </a:fld>
            <a:endParaRPr lang="en-GB" sz="988" dirty="0">
              <a:solidFill>
                <a:schemeClr val="accent1"/>
              </a:solidFill>
            </a:endParaRPr>
          </a:p>
        </p:txBody>
      </p:sp>
      <p:cxnSp>
        <p:nvCxnSpPr>
          <p:cNvPr id="14" name="Straight Connector 13"/>
          <p:cNvCxnSpPr/>
          <p:nvPr/>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mpower - DO NOT DELETE!!!" hidden="1"/>
          <p:cNvSpPr/>
          <p:nvPr>
            <p:custDataLst>
              <p:tags r:id="rId24"/>
            </p:custDataLst>
          </p:nvPr>
        </p:nvSpPr>
        <p:spPr>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9" name="TextBox 18"/>
          <p:cNvSpPr txBox="1">
            <a:spLocks/>
          </p:cNvSpPr>
          <p:nvPr/>
        </p:nvSpPr>
        <p:spPr>
          <a:xfrm>
            <a:off x="7332188" y="7022484"/>
            <a:ext cx="2257425" cy="270159"/>
          </a:xfrm>
          <a:prstGeom prst="rect">
            <a:avLst/>
          </a:prstGeom>
        </p:spPr>
        <p:txBody>
          <a:bodyPr vert="horz" lIns="0" tIns="37623" rIns="0" bIns="37623" rtlCol="0" anchor="ctr">
            <a:noAutofit/>
          </a:bodyPr>
          <a:lstStyle>
            <a:defPPr>
              <a:defRPr lang="en-US"/>
            </a:defPPr>
            <a:lvl1pPr algn="r">
              <a:defRPr sz="1000">
                <a:solidFill>
                  <a:schemeClr val="accent1"/>
                </a:solidFill>
              </a:defRPr>
            </a:lvl1pPr>
          </a:lstStyle>
          <a:p>
            <a:pPr lvl="0"/>
            <a:fld id="{377EB79C-4237-4EDF-B16A-CF67A8C936B9}" type="slidenum">
              <a:rPr lang="en-GB" sz="988" smtClean="0">
                <a:solidFill>
                  <a:schemeClr val="accent1"/>
                </a:solidFill>
              </a:rPr>
              <a:pPr lvl="0"/>
              <a:t>‹#›</a:t>
            </a:fld>
            <a:endParaRPr lang="en-GB" sz="988" dirty="0">
              <a:solidFill>
                <a:schemeClr val="accent1"/>
              </a:solidFill>
            </a:endParaRPr>
          </a:p>
        </p:txBody>
      </p:sp>
      <p:cxnSp>
        <p:nvCxnSpPr>
          <p:cNvPr id="21" name="Straight Connector 20"/>
          <p:cNvCxnSpPr/>
          <p:nvPr/>
        </p:nvCxnSpPr>
        <p:spPr>
          <a:xfrm>
            <a:off x="443881" y="5925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3881" y="165900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4374" y="6932250"/>
            <a:ext cx="91452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empower - DO NOT DELETE!!!" hidden="1"/>
          <p:cNvSpPr/>
          <p:nvPr>
            <p:custDataLst>
              <p:tags r:id="rId25"/>
            </p:custDataLst>
          </p:nvPr>
        </p:nvSpPr>
        <p:spPr>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7" name="MSIPCMContentMarking" descr="{&quot;HashCode&quot;:-231024771,&quot;Placement&quot;:&quot;Footer&quot;,&quot;Top&quot;:571.843,&quot;Left&quot;:329.413544,&quot;SlideWidth&quot;:790,&quot;SlideHeight&quot;:592}">
            <a:extLst>
              <a:ext uri="{FF2B5EF4-FFF2-40B4-BE49-F238E27FC236}">
                <a16:creationId xmlns:a16="http://schemas.microsoft.com/office/drawing/2014/main" id="{365DE21A-7E47-45C8-81F0-EE8E2DE815B8}"/>
              </a:ext>
            </a:extLst>
          </p:cNvPr>
          <p:cNvSpPr txBox="1"/>
          <p:nvPr userDrawn="1"/>
        </p:nvSpPr>
        <p:spPr>
          <a:xfrm>
            <a:off x="4183552" y="7262406"/>
            <a:ext cx="1665897"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Classification: Confidential</a:t>
            </a:r>
          </a:p>
        </p:txBody>
      </p:sp>
    </p:spTree>
    <p:extLst>
      <p:ext uri="{BB962C8B-B14F-4D97-AF65-F5344CB8AC3E}">
        <p14:creationId xmlns:p14="http://schemas.microsoft.com/office/powerpoint/2010/main" val="354353582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Lst>
  <p:hf sldNum="0" hdr="0" dt="0"/>
  <p:txStyles>
    <p:titleStyle>
      <a:lvl1pPr algn="l" defTabSz="752486" rtl="0" eaLnBrk="1" latinLnBrk="0" hangingPunct="1">
        <a:lnSpc>
          <a:spcPct val="90000"/>
        </a:lnSpc>
        <a:spcBef>
          <a:spcPct val="0"/>
        </a:spcBef>
        <a:buNone/>
        <a:defRPr sz="2397" kern="1200">
          <a:solidFill>
            <a:schemeClr val="accent1"/>
          </a:solidFill>
          <a:latin typeface="+mj-lt"/>
          <a:ea typeface="+mj-ea"/>
          <a:cs typeface="+mj-cs"/>
        </a:defRPr>
      </a:lvl1pPr>
    </p:titleStyle>
    <p:bodyStyle>
      <a:lvl1pPr marL="0" indent="0" algn="l" defTabSz="752486" rtl="0" eaLnBrk="1" latinLnBrk="0" hangingPunct="1">
        <a:lnSpc>
          <a:spcPct val="100000"/>
        </a:lnSpc>
        <a:spcBef>
          <a:spcPts val="999"/>
        </a:spcBef>
        <a:spcAft>
          <a:spcPts val="399"/>
        </a:spcAft>
        <a:buFontTx/>
        <a:buNone/>
        <a:defRPr sz="1398" kern="1200">
          <a:solidFill>
            <a:schemeClr val="accent1"/>
          </a:solidFill>
          <a:latin typeface="+mn-lt"/>
          <a:ea typeface="+mn-ea"/>
          <a:cs typeface="+mn-cs"/>
        </a:defRPr>
      </a:lvl1pPr>
      <a:lvl2pPr marL="0" indent="0" algn="l" defTabSz="752486" rtl="0" eaLnBrk="1" latinLnBrk="0" hangingPunct="1">
        <a:lnSpc>
          <a:spcPct val="100000"/>
        </a:lnSpc>
        <a:spcBef>
          <a:spcPts val="399"/>
        </a:spcBef>
        <a:spcAft>
          <a:spcPts val="399"/>
        </a:spcAft>
        <a:buFontTx/>
        <a:buNone/>
        <a:defRPr sz="1398" kern="1200">
          <a:solidFill>
            <a:schemeClr val="tx1"/>
          </a:solidFill>
          <a:latin typeface="+mn-lt"/>
          <a:ea typeface="+mn-ea"/>
          <a:cs typeface="+mn-cs"/>
        </a:defRPr>
      </a:lvl2pPr>
      <a:lvl3pPr marL="269649" indent="-269649" algn="l" defTabSz="752486" rtl="0" eaLnBrk="1" latinLnBrk="0" hangingPunct="1">
        <a:lnSpc>
          <a:spcPct val="100000"/>
        </a:lnSpc>
        <a:spcBef>
          <a:spcPts val="0"/>
        </a:spcBef>
        <a:spcAft>
          <a:spcPts val="399"/>
        </a:spcAft>
        <a:buFont typeface="Arial" panose="020B0604020202020204" pitchFamily="34" charset="0"/>
        <a:buChar char="—"/>
        <a:defRPr sz="1198" kern="1200">
          <a:solidFill>
            <a:schemeClr val="tx1"/>
          </a:solidFill>
          <a:latin typeface="+mn-lt"/>
          <a:ea typeface="+mn-ea"/>
          <a:cs typeface="+mn-cs"/>
        </a:defRPr>
      </a:lvl3pPr>
      <a:lvl4pPr marL="539298" indent="-269649" algn="l" defTabSz="752486" rtl="0" eaLnBrk="1" latinLnBrk="0" hangingPunct="1">
        <a:lnSpc>
          <a:spcPct val="100000"/>
        </a:lnSpc>
        <a:spcBef>
          <a:spcPts val="0"/>
        </a:spcBef>
        <a:spcAft>
          <a:spcPts val="399"/>
        </a:spcAft>
        <a:buFont typeface="Arial" panose="020B0604020202020204" pitchFamily="34" charset="0"/>
        <a:buChar char="–"/>
        <a:defRPr sz="1198" kern="1200">
          <a:solidFill>
            <a:schemeClr val="tx1"/>
          </a:solidFill>
          <a:latin typeface="+mn-lt"/>
          <a:ea typeface="+mn-ea"/>
          <a:cs typeface="+mn-cs"/>
        </a:defRPr>
      </a:lvl4pPr>
      <a:lvl5pPr marL="808947" indent="-269649" algn="l" defTabSz="752486" rtl="0" eaLnBrk="1" latinLnBrk="0" hangingPunct="1">
        <a:lnSpc>
          <a:spcPct val="100000"/>
        </a:lnSpc>
        <a:spcBef>
          <a:spcPts val="0"/>
        </a:spcBef>
        <a:spcAft>
          <a:spcPts val="399"/>
        </a:spcAft>
        <a:buFont typeface="Arial" panose="020B0604020202020204" pitchFamily="34" charset="0"/>
        <a:buChar char="–"/>
        <a:defRPr sz="1198" kern="1200">
          <a:solidFill>
            <a:schemeClr val="tx1"/>
          </a:solidFill>
          <a:latin typeface="+mn-lt"/>
          <a:ea typeface="+mn-ea"/>
          <a:cs typeface="+mn-cs"/>
        </a:defRPr>
      </a:lvl5pPr>
      <a:lvl6pPr marL="2069336"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6pPr>
      <a:lvl7pPr marL="2445580"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7pPr>
      <a:lvl8pPr marL="2821823"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8pPr>
      <a:lvl9pPr marL="3198066"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9pPr>
    </p:bodyStyle>
    <p:otherStyle>
      <a:defPPr>
        <a:defRPr lang="en-US"/>
      </a:defPPr>
      <a:lvl1pPr marL="0" algn="l" defTabSz="752486" rtl="0" eaLnBrk="1" latinLnBrk="0" hangingPunct="1">
        <a:defRPr sz="1481" kern="1200">
          <a:solidFill>
            <a:schemeClr val="tx1"/>
          </a:solidFill>
          <a:latin typeface="+mn-lt"/>
          <a:ea typeface="+mn-ea"/>
          <a:cs typeface="+mn-cs"/>
        </a:defRPr>
      </a:lvl1pPr>
      <a:lvl2pPr marL="376243" algn="l" defTabSz="752486" rtl="0" eaLnBrk="1" latinLnBrk="0" hangingPunct="1">
        <a:defRPr sz="1481" kern="1200">
          <a:solidFill>
            <a:schemeClr val="tx1"/>
          </a:solidFill>
          <a:latin typeface="+mn-lt"/>
          <a:ea typeface="+mn-ea"/>
          <a:cs typeface="+mn-cs"/>
        </a:defRPr>
      </a:lvl2pPr>
      <a:lvl3pPr marL="752486" algn="l" defTabSz="752486" rtl="0" eaLnBrk="1" latinLnBrk="0" hangingPunct="1">
        <a:defRPr sz="1481" kern="1200">
          <a:solidFill>
            <a:schemeClr val="tx1"/>
          </a:solidFill>
          <a:latin typeface="+mn-lt"/>
          <a:ea typeface="+mn-ea"/>
          <a:cs typeface="+mn-cs"/>
        </a:defRPr>
      </a:lvl3pPr>
      <a:lvl4pPr marL="1128729" algn="l" defTabSz="752486" rtl="0" eaLnBrk="1" latinLnBrk="0" hangingPunct="1">
        <a:defRPr sz="1481" kern="1200">
          <a:solidFill>
            <a:schemeClr val="tx1"/>
          </a:solidFill>
          <a:latin typeface="+mn-lt"/>
          <a:ea typeface="+mn-ea"/>
          <a:cs typeface="+mn-cs"/>
        </a:defRPr>
      </a:lvl4pPr>
      <a:lvl5pPr marL="1504972" algn="l" defTabSz="752486" rtl="0" eaLnBrk="1" latinLnBrk="0" hangingPunct="1">
        <a:defRPr sz="1481" kern="1200">
          <a:solidFill>
            <a:schemeClr val="tx1"/>
          </a:solidFill>
          <a:latin typeface="+mn-lt"/>
          <a:ea typeface="+mn-ea"/>
          <a:cs typeface="+mn-cs"/>
        </a:defRPr>
      </a:lvl5pPr>
      <a:lvl6pPr marL="1881215" algn="l" defTabSz="752486" rtl="0" eaLnBrk="1" latinLnBrk="0" hangingPunct="1">
        <a:defRPr sz="1481" kern="1200">
          <a:solidFill>
            <a:schemeClr val="tx1"/>
          </a:solidFill>
          <a:latin typeface="+mn-lt"/>
          <a:ea typeface="+mn-ea"/>
          <a:cs typeface="+mn-cs"/>
        </a:defRPr>
      </a:lvl6pPr>
      <a:lvl7pPr marL="2257458" algn="l" defTabSz="752486" rtl="0" eaLnBrk="1" latinLnBrk="0" hangingPunct="1">
        <a:defRPr sz="1481" kern="1200">
          <a:solidFill>
            <a:schemeClr val="tx1"/>
          </a:solidFill>
          <a:latin typeface="+mn-lt"/>
          <a:ea typeface="+mn-ea"/>
          <a:cs typeface="+mn-cs"/>
        </a:defRPr>
      </a:lvl7pPr>
      <a:lvl8pPr marL="2633702" algn="l" defTabSz="752486" rtl="0" eaLnBrk="1" latinLnBrk="0" hangingPunct="1">
        <a:defRPr sz="1481" kern="1200">
          <a:solidFill>
            <a:schemeClr val="tx1"/>
          </a:solidFill>
          <a:latin typeface="+mn-lt"/>
          <a:ea typeface="+mn-ea"/>
          <a:cs typeface="+mn-cs"/>
        </a:defRPr>
      </a:lvl8pPr>
      <a:lvl9pPr marL="3009944" algn="l" defTabSz="752486" rtl="0" eaLnBrk="1" latinLnBrk="0" hangingPunct="1">
        <a:defRPr sz="1481"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176" userDrawn="1">
          <p15:clr>
            <a:srgbClr val="F26B43"/>
          </p15:clr>
        </p15:guide>
        <p15:guide id="1" pos="268" userDrawn="1">
          <p15:clr>
            <a:srgbClr val="F26B43"/>
          </p15:clr>
        </p15:guide>
        <p15:guide id="2" orient="horz" pos="4236" userDrawn="1">
          <p15:clr>
            <a:srgbClr val="F26B43"/>
          </p15:clr>
        </p15:guide>
        <p15:guide id="3" pos="3160" userDrawn="1">
          <p15:clr>
            <a:srgbClr val="F26B43"/>
          </p15:clr>
        </p15:guide>
        <p15:guide id="4" pos="6052" userDrawn="1">
          <p15:clr>
            <a:srgbClr val="F26B43"/>
          </p15:clr>
        </p15:guide>
        <p15:guide id="5" orient="horz" pos="374" userDrawn="1">
          <p15:clr>
            <a:srgbClr val="F26B43"/>
          </p15:clr>
        </p15:guide>
        <p15:guide id="6" orient="horz" pos="104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mailto:Aaron.Boyle@Lloyds.com"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sv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 Lloyd's </a:t>
            </a:r>
          </a:p>
        </p:txBody>
      </p:sp>
      <p:pic>
        <p:nvPicPr>
          <p:cNvPr id="9" name="Picture 8" descr="A group of people looking at the camera&#10;&#10;Description automatically generated">
            <a:extLst>
              <a:ext uri="{FF2B5EF4-FFF2-40B4-BE49-F238E27FC236}">
                <a16:creationId xmlns:a16="http://schemas.microsoft.com/office/drawing/2014/main" id="{714B38DE-86A1-EFCB-8300-297DE7A31A4C}"/>
              </a:ext>
            </a:extLst>
          </p:cNvPr>
          <p:cNvPicPr>
            <a:picLocks noChangeAspect="1"/>
          </p:cNvPicPr>
          <p:nvPr/>
        </p:nvPicPr>
        <p:blipFill rotWithShape="1">
          <a:blip r:embed="rId3">
            <a:extLst>
              <a:ext uri="{28A0092B-C50C-407E-A947-70E740481C1C}">
                <a14:useLocalDpi xmlns:a14="http://schemas.microsoft.com/office/drawing/2010/main" val="0"/>
              </a:ext>
            </a:extLst>
          </a:blip>
          <a:srcRect l="36988" t="13799" r="34141" b="24185"/>
          <a:stretch/>
        </p:blipFill>
        <p:spPr>
          <a:xfrm>
            <a:off x="7093819" y="2844128"/>
            <a:ext cx="2061705" cy="2955853"/>
          </a:xfrm>
          <a:prstGeom prst="rect">
            <a:avLst/>
          </a:prstGeom>
        </p:spPr>
      </p:pic>
      <p:pic>
        <p:nvPicPr>
          <p:cNvPr id="10" name="Picture 9" descr="A group of people in a room&#10;&#10;Description automatically generated">
            <a:extLst>
              <a:ext uri="{FF2B5EF4-FFF2-40B4-BE49-F238E27FC236}">
                <a16:creationId xmlns:a16="http://schemas.microsoft.com/office/drawing/2014/main" id="{32BC0B84-C44F-BBCC-861C-69361C2D95D7}"/>
              </a:ext>
            </a:extLst>
          </p:cNvPr>
          <p:cNvPicPr>
            <a:picLocks noChangeAspect="1"/>
          </p:cNvPicPr>
          <p:nvPr/>
        </p:nvPicPr>
        <p:blipFill rotWithShape="1">
          <a:blip r:embed="rId4">
            <a:extLst>
              <a:ext uri="{28A0092B-C50C-407E-A947-70E740481C1C}">
                <a14:useLocalDpi xmlns:a14="http://schemas.microsoft.com/office/drawing/2010/main" val="0"/>
              </a:ext>
            </a:extLst>
          </a:blip>
          <a:srcRect l="14144" t="24987" r="50996" b="17057"/>
          <a:stretch/>
        </p:blipFill>
        <p:spPr>
          <a:xfrm>
            <a:off x="6380126" y="12775"/>
            <a:ext cx="2541331" cy="2831353"/>
          </a:xfrm>
          <a:prstGeom prst="rect">
            <a:avLst/>
          </a:prstGeom>
        </p:spPr>
      </p:pic>
      <p:pic>
        <p:nvPicPr>
          <p:cNvPr id="7" name="Picture 6">
            <a:extLst>
              <a:ext uri="{FF2B5EF4-FFF2-40B4-BE49-F238E27FC236}">
                <a16:creationId xmlns:a16="http://schemas.microsoft.com/office/drawing/2014/main" id="{ACB79CDD-E251-F2AC-6ECB-A782D9574570}"/>
              </a:ext>
            </a:extLst>
          </p:cNvPr>
          <p:cNvPicPr>
            <a:picLocks noChangeAspect="1"/>
          </p:cNvPicPr>
          <p:nvPr/>
        </p:nvPicPr>
        <p:blipFill>
          <a:blip r:embed="rId5"/>
          <a:stretch>
            <a:fillRect/>
          </a:stretch>
        </p:blipFill>
        <p:spPr>
          <a:xfrm>
            <a:off x="9258365" y="334266"/>
            <a:ext cx="707227" cy="6356898"/>
          </a:xfrm>
          <a:prstGeom prst="rect">
            <a:avLst/>
          </a:prstGeom>
        </p:spPr>
      </p:pic>
      <p:sp>
        <p:nvSpPr>
          <p:cNvPr id="2" name="Title 1"/>
          <p:cNvSpPr>
            <a:spLocks noGrp="1"/>
          </p:cNvSpPr>
          <p:nvPr>
            <p:ph type="ctrTitle"/>
          </p:nvPr>
        </p:nvSpPr>
        <p:spPr>
          <a:xfrm>
            <a:off x="444374" y="1714435"/>
            <a:ext cx="6649445" cy="3393200"/>
          </a:xfrm>
        </p:spPr>
        <p:txBody>
          <a:bodyPr/>
          <a:lstStyle/>
          <a:p>
            <a:pPr>
              <a:spcBef>
                <a:spcPts val="1800"/>
              </a:spcBef>
            </a:pPr>
            <a:r>
              <a:rPr lang="en-GB" sz="4800" b="1" dirty="0"/>
              <a:t>Lloyd’s Advance Programme</a:t>
            </a:r>
            <a:br>
              <a:rPr lang="en-GB" sz="6000" b="1" dirty="0"/>
            </a:br>
            <a:r>
              <a:rPr lang="en-GB" sz="2800" b="1" dirty="0"/>
              <a:t>Developing our Future Female Leaders</a:t>
            </a:r>
            <a:br>
              <a:rPr lang="en-GB" sz="2000" dirty="0"/>
            </a:br>
            <a:br>
              <a:rPr lang="en-GB" sz="6000" b="1" dirty="0"/>
            </a:br>
            <a:endParaRPr lang="en-GB" sz="4000" b="1" dirty="0"/>
          </a:p>
        </p:txBody>
      </p:sp>
      <p:sp>
        <p:nvSpPr>
          <p:cNvPr id="8" name="Subtitle 2">
            <a:extLst>
              <a:ext uri="{FF2B5EF4-FFF2-40B4-BE49-F238E27FC236}">
                <a16:creationId xmlns:a16="http://schemas.microsoft.com/office/drawing/2014/main" id="{A39EC42B-04BE-4046-8DC8-EFD8B00DC6F8}"/>
              </a:ext>
            </a:extLst>
          </p:cNvPr>
          <p:cNvSpPr>
            <a:spLocks noGrp="1"/>
          </p:cNvSpPr>
          <p:nvPr>
            <p:ph type="subTitle" idx="1"/>
          </p:nvPr>
        </p:nvSpPr>
        <p:spPr>
          <a:xfrm>
            <a:off x="492254" y="5188017"/>
            <a:ext cx="5185083" cy="1487827"/>
          </a:xfrm>
        </p:spPr>
        <p:txBody>
          <a:bodyPr/>
          <a:lstStyle/>
          <a:p>
            <a:r>
              <a:rPr lang="en-GB" dirty="0"/>
              <a:t>Cohort 11 </a:t>
            </a:r>
          </a:p>
          <a:p>
            <a:r>
              <a:rPr lang="en-GB" dirty="0"/>
              <a:t>September 2023 – February 2024</a:t>
            </a:r>
          </a:p>
          <a:p>
            <a:endParaRPr lang="en-GB" dirty="0"/>
          </a:p>
          <a:p>
            <a:r>
              <a:rPr lang="en-GB" b="1" dirty="0"/>
              <a:t>Application deadline 17 July 2023</a:t>
            </a:r>
          </a:p>
          <a:p>
            <a:endParaRPr lang="en-GB" dirty="0"/>
          </a:p>
        </p:txBody>
      </p:sp>
    </p:spTree>
    <p:extLst>
      <p:ext uri="{BB962C8B-B14F-4D97-AF65-F5344CB8AC3E}">
        <p14:creationId xmlns:p14="http://schemas.microsoft.com/office/powerpoint/2010/main" val="1073676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chemeClr val="tx1"/>
                </a:solidFill>
              </a:rPr>
              <a:t>Advance</a:t>
            </a:r>
            <a:br>
              <a:rPr lang="en-GB" sz="3600" b="1" dirty="0"/>
            </a:br>
            <a:r>
              <a:rPr lang="en-GB" sz="2400" b="1" dirty="0"/>
              <a:t>Application Criteria</a:t>
            </a:r>
            <a:endParaRPr lang="en-GB" sz="3600" b="1" dirty="0"/>
          </a:p>
        </p:txBody>
      </p:sp>
      <p:sp>
        <p:nvSpPr>
          <p:cNvPr id="3" name="Content Placeholder 2"/>
          <p:cNvSpPr>
            <a:spLocks noGrp="1"/>
          </p:cNvSpPr>
          <p:nvPr>
            <p:ph idx="1"/>
          </p:nvPr>
        </p:nvSpPr>
        <p:spPr>
          <a:xfrm>
            <a:off x="443388" y="1932824"/>
            <a:ext cx="9145238" cy="4134421"/>
          </a:xfrm>
        </p:spPr>
        <p:txBody>
          <a:bodyPr/>
          <a:lstStyle/>
          <a:p>
            <a:pPr lvl="1">
              <a:spcAft>
                <a:spcPts val="0"/>
              </a:spcAft>
            </a:pPr>
            <a:r>
              <a:rPr lang="en-GB" sz="1600" b="1" dirty="0">
                <a:solidFill>
                  <a:schemeClr val="accent1"/>
                </a:solidFill>
              </a:rPr>
              <a:t>Nomination Process</a:t>
            </a:r>
            <a:br>
              <a:rPr lang="en-GB" sz="1400" b="1" dirty="0"/>
            </a:br>
            <a:r>
              <a:rPr lang="en-GB" sz="1400" dirty="0">
                <a:solidFill>
                  <a:schemeClr val="tx1"/>
                </a:solidFill>
              </a:rPr>
              <a:t>The programme requires active support from a candidate’s line manager. The nomination is to be completed by the line manager, with the support from their Talent Development or HR representative. </a:t>
            </a:r>
            <a:r>
              <a:rPr lang="en-GB" sz="1400" dirty="0"/>
              <a:t>Individual</a:t>
            </a:r>
            <a:r>
              <a:rPr lang="en-GB" sz="1400" dirty="0">
                <a:solidFill>
                  <a:schemeClr val="tx1"/>
                </a:solidFill>
              </a:rPr>
              <a:t> organisations will be responsible for</a:t>
            </a:r>
            <a:r>
              <a:rPr lang="en-GB" sz="1400" dirty="0"/>
              <a:t> </a:t>
            </a:r>
            <a:r>
              <a:rPr lang="en-GB" sz="1400" dirty="0">
                <a:solidFill>
                  <a:schemeClr val="tx1"/>
                </a:solidFill>
              </a:rPr>
              <a:t>identifying the candidate and engaging their sponsors – </a:t>
            </a:r>
            <a:r>
              <a:rPr lang="en-GB" sz="1400" u="sng" dirty="0">
                <a:solidFill>
                  <a:schemeClr val="tx1"/>
                </a:solidFill>
              </a:rPr>
              <a:t>who should be at an executive level / senior leadership level, or at least 2 levels above the candidate.</a:t>
            </a:r>
            <a:br>
              <a:rPr lang="en-GB" sz="1400" dirty="0">
                <a:solidFill>
                  <a:schemeClr val="tx1"/>
                </a:solidFill>
              </a:rPr>
            </a:br>
            <a:br>
              <a:rPr lang="en-GB" sz="1400" dirty="0">
                <a:solidFill>
                  <a:schemeClr val="tx1"/>
                </a:solidFill>
              </a:rPr>
            </a:br>
            <a:r>
              <a:rPr lang="en-GB" sz="1400" dirty="0">
                <a:solidFill>
                  <a:schemeClr val="tx1"/>
                </a:solidFill>
              </a:rPr>
              <a:t>Consideration will be given to the range of organisations taking part in the programme, to participants identified as key talent and the points highlighted in the endorsement from the line manager.</a:t>
            </a:r>
          </a:p>
          <a:p>
            <a:br>
              <a:rPr lang="en-GB" sz="1400" dirty="0">
                <a:solidFill>
                  <a:schemeClr val="tx1"/>
                </a:solidFill>
              </a:rPr>
            </a:br>
            <a:r>
              <a:rPr lang="en-GB" sz="1400" b="1" dirty="0">
                <a:solidFill>
                  <a:schemeClr val="tx1"/>
                </a:solidFill>
              </a:rPr>
              <a:t>Application deadline is 17 July 2023</a:t>
            </a:r>
            <a:r>
              <a:rPr lang="en-GB" sz="1400" dirty="0">
                <a:solidFill>
                  <a:schemeClr val="tx1"/>
                </a:solidFill>
              </a:rPr>
              <a:t> . Nominated candidates will be advised of the outcome by </a:t>
            </a:r>
            <a:r>
              <a:rPr lang="en-GB" sz="1400" b="1" dirty="0">
                <a:solidFill>
                  <a:schemeClr val="tx1"/>
                </a:solidFill>
              </a:rPr>
              <a:t>Friday 28</a:t>
            </a:r>
            <a:r>
              <a:rPr lang="en-GB" sz="1400" b="1" baseline="30000" dirty="0">
                <a:solidFill>
                  <a:schemeClr val="tx1"/>
                </a:solidFill>
              </a:rPr>
              <a:t>th</a:t>
            </a:r>
            <a:r>
              <a:rPr lang="en-GB" sz="1400" b="1" dirty="0">
                <a:solidFill>
                  <a:schemeClr val="tx1"/>
                </a:solidFill>
              </a:rPr>
              <a:t> July</a:t>
            </a:r>
            <a:r>
              <a:rPr lang="en-GB" sz="1400" dirty="0">
                <a:solidFill>
                  <a:schemeClr val="tx1"/>
                </a:solidFill>
              </a:rPr>
              <a:t>. Where the programme has reached capacity, it may be possible to defer a candidate to the next cohort.</a:t>
            </a:r>
            <a:br>
              <a:rPr lang="en-GB" sz="1400" dirty="0">
                <a:solidFill>
                  <a:schemeClr val="tx1"/>
                </a:solidFill>
              </a:rPr>
            </a:br>
            <a:br>
              <a:rPr lang="en-GB" sz="1400" dirty="0"/>
            </a:br>
            <a:r>
              <a:rPr lang="en-GB" sz="1600" b="1" dirty="0">
                <a:solidFill>
                  <a:schemeClr val="accent1"/>
                </a:solidFill>
              </a:rPr>
              <a:t>Candidates</a:t>
            </a:r>
            <a:br>
              <a:rPr lang="en-GB" sz="1400" b="1" dirty="0"/>
            </a:br>
            <a:r>
              <a:rPr lang="en-GB" sz="1400" kern="1200" dirty="0">
                <a:solidFill>
                  <a:srgbClr val="000000"/>
                </a:solidFill>
                <a:effectLst/>
                <a:ea typeface="Times New Roman" panose="02020603050405020304" pitchFamily="18" charset="0"/>
                <a:cs typeface="Times New Roman" panose="02020603050405020304" pitchFamily="18" charset="0"/>
              </a:rPr>
              <a:t>This programme is aimed female talent. Nominees should consistently receive high performance ratings and would be considered suitable candidates for future leadership roles. They will show a commitment to learning and progression and have the ability to take on stretch assignments.</a:t>
            </a:r>
          </a:p>
          <a:p>
            <a:r>
              <a:rPr lang="en-GB" sz="1400" dirty="0">
                <a:solidFill>
                  <a:srgbClr val="000000"/>
                </a:solidFill>
                <a:effectLst/>
                <a:ea typeface="Times New Roman" panose="02020603050405020304" pitchFamily="18" charset="0"/>
              </a:rPr>
              <a:t>All applications will be considered on merit and sponsorship with agreement from your HR Business Partner</a:t>
            </a:r>
            <a:r>
              <a:rPr lang="en-GB" sz="1400" dirty="0">
                <a:solidFill>
                  <a:srgbClr val="000000"/>
                </a:solidFill>
                <a:ea typeface="Times New Roman" panose="02020603050405020304" pitchFamily="18" charset="0"/>
              </a:rPr>
              <a:t>.</a:t>
            </a:r>
            <a:endParaRPr lang="en-GB" sz="1200" dirty="0">
              <a:solidFill>
                <a:schemeClr val="tx1"/>
              </a:solidFill>
            </a:endParaRPr>
          </a:p>
          <a:p>
            <a:pPr marL="285750" indent="-285750">
              <a:spcBef>
                <a:spcPts val="0"/>
              </a:spcBef>
              <a:spcAft>
                <a:spcPts val="0"/>
              </a:spcAft>
              <a:buFont typeface="Arial" panose="020B0604020202020204" pitchFamily="34" charset="0"/>
              <a:buChar char="•"/>
            </a:pPr>
            <a:endParaRPr lang="en-GB" sz="1200" dirty="0">
              <a:solidFill>
                <a:schemeClr val="tx1"/>
              </a:solidFill>
            </a:endParaRPr>
          </a:p>
          <a:p>
            <a:pPr>
              <a:spcBef>
                <a:spcPts val="0"/>
              </a:spcBef>
              <a:spcAft>
                <a:spcPts val="0"/>
              </a:spcAft>
            </a:pPr>
            <a:endParaRPr lang="en-GB" sz="1200" b="1" dirty="0"/>
          </a:p>
        </p:txBody>
      </p:sp>
      <p:sp>
        <p:nvSpPr>
          <p:cNvPr id="4" name="Footer Placeholder 3"/>
          <p:cNvSpPr>
            <a:spLocks noGrp="1"/>
          </p:cNvSpPr>
          <p:nvPr>
            <p:ph type="ftr" sz="quarter" idx="15"/>
          </p:nvPr>
        </p:nvSpPr>
        <p:spPr/>
        <p:txBody>
          <a:bodyPr/>
          <a:lstStyle/>
          <a:p>
            <a:r>
              <a:rPr lang="en-GB">
                <a:solidFill>
                  <a:srgbClr val="1E35BF"/>
                </a:solidFill>
              </a:rPr>
              <a:t>© Lloyd’s</a:t>
            </a:r>
            <a:endParaRPr lang="en-GB" dirty="0">
              <a:solidFill>
                <a:srgbClr val="1E35BF"/>
              </a:solidFill>
            </a:endParaRPr>
          </a:p>
        </p:txBody>
      </p:sp>
      <p:sp>
        <p:nvSpPr>
          <p:cNvPr id="6" name="TextBox 5">
            <a:extLst>
              <a:ext uri="{FF2B5EF4-FFF2-40B4-BE49-F238E27FC236}">
                <a16:creationId xmlns:a16="http://schemas.microsoft.com/office/drawing/2014/main" id="{645E2ED4-1F92-4E75-9480-8FD4C5A807B3}"/>
              </a:ext>
            </a:extLst>
          </p:cNvPr>
          <p:cNvSpPr txBox="1"/>
          <p:nvPr/>
        </p:nvSpPr>
        <p:spPr>
          <a:xfrm>
            <a:off x="443388" y="6067245"/>
            <a:ext cx="9146224" cy="646331"/>
          </a:xfrm>
          <a:prstGeom prst="rect">
            <a:avLst/>
          </a:prstGeom>
          <a:solidFill>
            <a:schemeClr val="accent1"/>
          </a:solidFill>
          <a:ln>
            <a:solidFill>
              <a:schemeClr val="accent1"/>
            </a:solidFill>
          </a:ln>
        </p:spPr>
        <p:txBody>
          <a:bodyPr wrap="square">
            <a:spAutoFit/>
          </a:bodyPr>
          <a:lstStyle/>
          <a:p>
            <a:pPr algn="ctr">
              <a:spcBef>
                <a:spcPts val="0"/>
              </a:spcBef>
              <a:spcAft>
                <a:spcPts val="0"/>
              </a:spcAft>
            </a:pPr>
            <a:r>
              <a:rPr lang="en-GB" sz="1800" dirty="0">
                <a:solidFill>
                  <a:schemeClr val="bg1"/>
                </a:solidFill>
              </a:rPr>
              <a:t>Candidates must block out all dates (on slide 5) in their diaries when applying.   Attendance at all sessions is necessary to gain the full benefit form the programme.</a:t>
            </a:r>
          </a:p>
        </p:txBody>
      </p:sp>
    </p:spTree>
    <p:extLst>
      <p:ext uri="{BB962C8B-B14F-4D97-AF65-F5344CB8AC3E}">
        <p14:creationId xmlns:p14="http://schemas.microsoft.com/office/powerpoint/2010/main" val="168830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6DFA6B2-0873-4330-A28A-E10583F10817}"/>
              </a:ext>
            </a:extLst>
          </p:cNvPr>
          <p:cNvSpPr>
            <a:spLocks noGrp="1"/>
          </p:cNvSpPr>
          <p:nvPr>
            <p:ph type="title"/>
          </p:nvPr>
        </p:nvSpPr>
        <p:spPr>
          <a:xfrm>
            <a:off x="444374" y="511277"/>
            <a:ext cx="9145238" cy="1147723"/>
          </a:xfrm>
        </p:spPr>
        <p:txBody>
          <a:bodyPr/>
          <a:lstStyle/>
          <a:p>
            <a:r>
              <a:rPr lang="en-GB" sz="3600" b="1" dirty="0">
                <a:solidFill>
                  <a:schemeClr val="tx1"/>
                </a:solidFill>
              </a:rPr>
              <a:t>Advance</a:t>
            </a:r>
            <a:r>
              <a:rPr lang="en-GB" sz="3600" b="1" dirty="0"/>
              <a:t> </a:t>
            </a:r>
            <a:br>
              <a:rPr lang="en-GB" sz="3600" b="1" dirty="0"/>
            </a:br>
            <a:endParaRPr lang="en-GB" sz="3600" b="1" dirty="0"/>
          </a:p>
        </p:txBody>
      </p:sp>
      <p:sp>
        <p:nvSpPr>
          <p:cNvPr id="3" name="Footer Placeholder 2">
            <a:extLst>
              <a:ext uri="{FF2B5EF4-FFF2-40B4-BE49-F238E27FC236}">
                <a16:creationId xmlns:a16="http://schemas.microsoft.com/office/drawing/2014/main" id="{6A0AEC06-D93E-47CC-9645-EEF2546E5D0A}"/>
              </a:ext>
            </a:extLst>
          </p:cNvPr>
          <p:cNvSpPr>
            <a:spLocks noGrp="1"/>
          </p:cNvSpPr>
          <p:nvPr>
            <p:ph type="ftr" sz="quarter" idx="15"/>
          </p:nvPr>
        </p:nvSpPr>
        <p:spPr/>
        <p:txBody>
          <a:bodyPr/>
          <a:lstStyle/>
          <a:p>
            <a:r>
              <a:rPr lang="en-GB" noProof="0"/>
              <a:t>© Lloyd’s</a:t>
            </a:r>
            <a:endParaRPr lang="en-GB" noProof="0" dirty="0"/>
          </a:p>
        </p:txBody>
      </p:sp>
      <p:sp>
        <p:nvSpPr>
          <p:cNvPr id="9" name="Text Placeholder 8">
            <a:extLst>
              <a:ext uri="{FF2B5EF4-FFF2-40B4-BE49-F238E27FC236}">
                <a16:creationId xmlns:a16="http://schemas.microsoft.com/office/drawing/2014/main" id="{A2C2BE74-9F9C-4F77-BFB0-9F45CD17827C}"/>
              </a:ext>
            </a:extLst>
          </p:cNvPr>
          <p:cNvSpPr>
            <a:spLocks noGrp="1"/>
          </p:cNvSpPr>
          <p:nvPr>
            <p:ph type="body" sz="quarter" idx="13"/>
          </p:nvPr>
        </p:nvSpPr>
        <p:spPr>
          <a:xfrm>
            <a:off x="443388" y="1230091"/>
            <a:ext cx="6808552" cy="5628557"/>
          </a:xfrm>
        </p:spPr>
        <p:txBody>
          <a:bodyPr/>
          <a:lstStyle/>
          <a:p>
            <a:r>
              <a:rPr lang="en-GB" sz="2000" b="1" dirty="0">
                <a:solidFill>
                  <a:schemeClr val="accent1"/>
                </a:solidFill>
                <a:latin typeface="+mj-lt"/>
                <a:ea typeface="+mj-ea"/>
                <a:cs typeface="+mj-cs"/>
              </a:rPr>
              <a:t>Programme Costs &amp; Questions</a:t>
            </a:r>
          </a:p>
          <a:p>
            <a:pPr marL="0" marR="0" lvl="0" indent="0" algn="l" defTabSz="752486"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1E35BF"/>
              </a:solidFill>
              <a:effectLst/>
              <a:uLnTx/>
              <a:uFillTx/>
              <a:latin typeface="Arial"/>
              <a:ea typeface="+mn-ea"/>
              <a:cs typeface="+mn-cs"/>
            </a:endParaRPr>
          </a:p>
          <a:p>
            <a:pPr marL="0" marR="0" lvl="0" indent="0" algn="l" defTabSz="75248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E35BF"/>
                </a:solidFill>
                <a:effectLst/>
                <a:uLnTx/>
                <a:uFillTx/>
                <a:latin typeface="Arial"/>
                <a:ea typeface="+mn-ea"/>
                <a:cs typeface="+mn-cs"/>
              </a:rPr>
              <a:t>Costs</a:t>
            </a:r>
          </a:p>
          <a:p>
            <a:pPr marL="0" marR="0" lvl="0" indent="0" algn="l" defTabSz="75248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The participant </a:t>
            </a:r>
            <a:r>
              <a:rPr kumimoji="0" lang="en-GB" sz="1400" b="1" i="0" u="none" strike="noStrike" kern="1200" cap="none" spc="0" normalizeH="0" baseline="0" noProof="0" dirty="0">
                <a:ln>
                  <a:noFill/>
                </a:ln>
                <a:solidFill>
                  <a:prstClr val="black"/>
                </a:solidFill>
                <a:effectLst/>
                <a:uLnTx/>
                <a:uFillTx/>
                <a:latin typeface="Arial"/>
                <a:ea typeface="+mn-ea"/>
                <a:cs typeface="+mn-cs"/>
              </a:rPr>
              <a:t>cost of this programme is £3,500 +VAT </a:t>
            </a:r>
            <a:r>
              <a:rPr kumimoji="0" lang="en-GB" sz="1400" i="0" u="none" strike="noStrike" kern="1200" cap="none" spc="0" normalizeH="0" baseline="0" noProof="0" dirty="0">
                <a:ln>
                  <a:noFill/>
                </a:ln>
                <a:solidFill>
                  <a:prstClr val="black"/>
                </a:solidFill>
                <a:effectLst/>
                <a:uLnTx/>
                <a:uFillTx/>
                <a:latin typeface="Arial"/>
                <a:ea typeface="+mn-ea"/>
                <a:cs typeface="+mn-cs"/>
              </a:rPr>
              <a:t>which includes </a:t>
            </a:r>
          </a:p>
          <a:p>
            <a:pPr marL="0" marR="0" lvl="0" indent="0" algn="l" defTabSz="752486"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prstClr val="black"/>
              </a:solidFill>
              <a:effectLst/>
              <a:uLnTx/>
              <a:uFillTx/>
              <a:latin typeface="Arial"/>
              <a:ea typeface="+mn-ea"/>
              <a:cs typeface="+mn-cs"/>
            </a:endParaRPr>
          </a:p>
          <a:p>
            <a:pPr marL="285750" indent="-285750">
              <a:spcBef>
                <a:spcPts val="0"/>
              </a:spcBef>
              <a:spcAft>
                <a:spcPts val="0"/>
              </a:spcAft>
              <a:buFont typeface="Arial" panose="020B0604020202020204" pitchFamily="34" charset="0"/>
              <a:buChar char="•"/>
              <a:defRPr/>
            </a:pPr>
            <a:r>
              <a:rPr lang="en-GB" sz="1400" b="0" dirty="0">
                <a:solidFill>
                  <a:prstClr val="black"/>
                </a:solidFill>
                <a:latin typeface="Arial"/>
              </a:rPr>
              <a:t>Launch &amp; Closing </a:t>
            </a:r>
            <a:r>
              <a:rPr lang="en-GB" sz="1400" dirty="0">
                <a:solidFill>
                  <a:prstClr val="black"/>
                </a:solidFill>
                <a:latin typeface="Arial"/>
              </a:rPr>
              <a:t>Events (i</a:t>
            </a:r>
            <a:r>
              <a:rPr lang="en-GB" sz="1400" b="0" dirty="0">
                <a:solidFill>
                  <a:prstClr val="black"/>
                </a:solidFill>
                <a:latin typeface="Arial"/>
              </a:rPr>
              <a:t>n-person) </a:t>
            </a:r>
          </a:p>
          <a:p>
            <a:pPr marL="285750" indent="-285750">
              <a:spcBef>
                <a:spcPts val="0"/>
              </a:spcBef>
              <a:spcAft>
                <a:spcPts val="0"/>
              </a:spcAft>
              <a:buFont typeface="Arial" panose="020B0604020202020204" pitchFamily="34" charset="0"/>
              <a:buChar char="•"/>
              <a:defRPr/>
            </a:pPr>
            <a:r>
              <a:rPr lang="en-GB" sz="1400" b="0" dirty="0">
                <a:solidFill>
                  <a:prstClr val="black"/>
                </a:solidFill>
                <a:latin typeface="Arial"/>
              </a:rPr>
              <a:t>Mid-point events for Managers, Mentors</a:t>
            </a:r>
            <a:r>
              <a:rPr lang="en-GB" sz="1400" dirty="0">
                <a:solidFill>
                  <a:prstClr val="black"/>
                </a:solidFill>
                <a:latin typeface="Arial"/>
              </a:rPr>
              <a:t> </a:t>
            </a:r>
            <a:r>
              <a:rPr lang="en-GB" sz="1400" b="0" dirty="0">
                <a:solidFill>
                  <a:prstClr val="black"/>
                </a:solidFill>
                <a:latin typeface="Arial"/>
              </a:rPr>
              <a:t>&amp; Sponsors</a:t>
            </a:r>
          </a:p>
          <a:p>
            <a:pPr marL="285750" indent="-285750">
              <a:spcBef>
                <a:spcPts val="0"/>
              </a:spcBef>
              <a:spcAft>
                <a:spcPts val="0"/>
              </a:spcAft>
              <a:buFont typeface="Arial" panose="020B0604020202020204" pitchFamily="34" charset="0"/>
              <a:buChar char="•"/>
              <a:defRPr/>
            </a:pPr>
            <a:r>
              <a:rPr lang="en-GB" sz="1400" dirty="0">
                <a:solidFill>
                  <a:prstClr val="black"/>
                </a:solidFill>
                <a:latin typeface="Arial"/>
              </a:rPr>
              <a:t>Career insights from Senior Female Event / Q&amp;A Session (in-person )</a:t>
            </a:r>
          </a:p>
          <a:p>
            <a:pPr marL="285750" marR="0" lvl="0" indent="-285750" algn="l" defTabSz="7524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prstClr val="black"/>
                </a:solidFill>
                <a:latin typeface="Arial"/>
              </a:rPr>
              <a:t>Personalised psychometrics</a:t>
            </a:r>
          </a:p>
          <a:p>
            <a:pPr marL="285750" marR="0" lvl="0" indent="-285750" algn="l" defTabSz="7524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Arial"/>
              </a:rPr>
              <a:t>1:1 </a:t>
            </a:r>
            <a:r>
              <a:rPr lang="en-GB" sz="1400" dirty="0" err="1">
                <a:solidFill>
                  <a:prstClr val="black"/>
                </a:solidFill>
                <a:latin typeface="Arial"/>
              </a:rPr>
              <a:t>DiSC</a:t>
            </a:r>
            <a:r>
              <a:rPr lang="en-GB" sz="1400" dirty="0">
                <a:solidFill>
                  <a:prstClr val="black"/>
                </a:solidFill>
                <a:latin typeface="Arial"/>
              </a:rPr>
              <a:t> Debrief &amp; Career Coaching (virtual)</a:t>
            </a:r>
          </a:p>
          <a:p>
            <a:pPr marL="285750" marR="0" lvl="0" indent="-285750" algn="l" defTabSz="7524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solidFill>
                  <a:prstClr val="black"/>
                </a:solidFill>
                <a:latin typeface="Arial"/>
              </a:rPr>
              <a:t>4 x </a:t>
            </a:r>
            <a:r>
              <a:rPr lang="en-GB" sz="1400" dirty="0">
                <a:solidFill>
                  <a:prstClr val="black"/>
                </a:solidFill>
                <a:latin typeface="Arial"/>
              </a:rPr>
              <a:t>Core modules with expert facilitators (in-person)</a:t>
            </a:r>
          </a:p>
          <a:p>
            <a:pPr marL="285750" marR="0" lvl="0" indent="-285750" algn="l" defTabSz="7524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prstClr val="black"/>
                </a:solidFill>
                <a:effectLst/>
                <a:uLnTx/>
                <a:uFillTx/>
                <a:latin typeface="Arial"/>
                <a:ea typeface="+mn-ea"/>
                <a:cs typeface="+mn-cs"/>
              </a:rPr>
              <a:t>Action Learning Session (virtual)</a:t>
            </a:r>
          </a:p>
          <a:p>
            <a:pPr marL="0" marR="0" lvl="0" indent="0" algn="l" defTabSz="752486"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dirty="0">
              <a:ln>
                <a:noFill/>
              </a:ln>
              <a:solidFill>
                <a:prstClr val="black"/>
              </a:solidFill>
              <a:effectLst/>
              <a:uLnTx/>
              <a:uFillTx/>
              <a:latin typeface="Arial"/>
              <a:ea typeface="+mn-ea"/>
              <a:cs typeface="+mn-cs"/>
            </a:endParaRPr>
          </a:p>
          <a:p>
            <a:pPr>
              <a:spcBef>
                <a:spcPts val="0"/>
              </a:spcBef>
              <a:spcAft>
                <a:spcPts val="0"/>
              </a:spcAft>
              <a:defRPr/>
            </a:pPr>
            <a:r>
              <a:rPr kumimoji="0" lang="en-GB" sz="1600" b="1" i="0" u="none" strike="noStrike" kern="1200" cap="none" spc="0" normalizeH="0" baseline="0" noProof="0" dirty="0">
                <a:ln>
                  <a:noFill/>
                </a:ln>
                <a:solidFill>
                  <a:srgbClr val="1E35BF"/>
                </a:solidFill>
                <a:effectLst/>
                <a:uLnTx/>
                <a:uFillTx/>
                <a:latin typeface="Arial"/>
                <a:ea typeface="+mn-ea"/>
                <a:cs typeface="+mn-cs"/>
              </a:rPr>
              <a:t>Questions</a:t>
            </a:r>
          </a:p>
          <a:p>
            <a:pPr marR="0" lvl="0" algn="l" defTabSz="752486" rtl="0" eaLnBrk="1" fontAlgn="auto" latinLnBrk="0" hangingPunct="1">
              <a:lnSpc>
                <a:spcPct val="100000"/>
              </a:lnSpc>
              <a:spcBef>
                <a:spcPts val="0"/>
              </a:spcBef>
              <a:spcAft>
                <a:spcPts val="0"/>
              </a:spcAft>
              <a:buClrTx/>
              <a:buSzTx/>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If you have any questions, please contact: </a:t>
            </a:r>
          </a:p>
          <a:p>
            <a:pPr marR="0" lvl="0" algn="l" defTabSz="752486" rtl="0" eaLnBrk="1" fontAlgn="auto" latinLnBrk="0" hangingPunct="1">
              <a:lnSpc>
                <a:spcPct val="100000"/>
              </a:lnSpc>
              <a:spcBef>
                <a:spcPts val="0"/>
              </a:spcBef>
              <a:spcAft>
                <a:spcPts val="0"/>
              </a:spcAft>
              <a:buClrTx/>
              <a:buSzTx/>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Aaron Boyle, Lloyd’s Leadership and Learning Curriculum Manager </a:t>
            </a:r>
          </a:p>
          <a:p>
            <a:pPr marR="0" lvl="0" algn="l" defTabSz="752486" rtl="0" eaLnBrk="1" fontAlgn="auto" latinLnBrk="0" hangingPunct="1">
              <a:lnSpc>
                <a:spcPct val="100000"/>
              </a:lnSpc>
              <a:spcBef>
                <a:spcPts val="0"/>
              </a:spcBef>
              <a:spcAft>
                <a:spcPts val="0"/>
              </a:spcAft>
              <a:buClrTx/>
              <a:buSzTx/>
              <a:tabLst/>
              <a:defRPr/>
            </a:pPr>
            <a:r>
              <a:rPr kumimoji="0" lang="en-GB" sz="1400" b="0" i="0" u="none" strike="noStrike" kern="1200" cap="none" spc="0" normalizeH="0" baseline="0" noProof="0" dirty="0">
                <a:ln>
                  <a:noFill/>
                </a:ln>
                <a:solidFill>
                  <a:schemeClr val="accent1"/>
                </a:solidFill>
                <a:effectLst/>
                <a:uLnTx/>
                <a:uFillTx/>
                <a:latin typeface="Arial"/>
                <a:ea typeface="+mn-ea"/>
                <a:cs typeface="+mn-cs"/>
                <a:hlinkClick r:id="rId2">
                  <a:extLst>
                    <a:ext uri="{A12FA001-AC4F-418D-AE19-62706E023703}">
                      <ahyp:hlinkClr xmlns:ahyp="http://schemas.microsoft.com/office/drawing/2018/hyperlinkcolor" val="tx"/>
                    </a:ext>
                  </a:extLst>
                </a:hlinkClick>
              </a:rPr>
              <a:t>Aaron.Boyle@Lloyds.com</a:t>
            </a:r>
            <a:r>
              <a:rPr kumimoji="0" lang="en-GB" sz="1400" b="0" i="0" u="none" strike="noStrike" kern="1200" cap="none" spc="0" normalizeH="0" baseline="0" noProof="0" dirty="0">
                <a:ln>
                  <a:noFill/>
                </a:ln>
                <a:solidFill>
                  <a:schemeClr val="accent1"/>
                </a:solidFill>
                <a:effectLst/>
                <a:uLnTx/>
                <a:uFillTx/>
                <a:latin typeface="Arial"/>
                <a:ea typeface="+mn-ea"/>
                <a:cs typeface="+mn-cs"/>
              </a:rPr>
              <a:t> </a:t>
            </a:r>
          </a:p>
          <a:p>
            <a:pPr marR="0" lvl="0" algn="l" defTabSz="752486"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a:p>
            <a:pPr marR="0" lvl="0" algn="l" defTabSz="752486"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75248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a:p>
            <a:endParaRPr lang="en-GB" dirty="0"/>
          </a:p>
        </p:txBody>
      </p:sp>
      <p:sp>
        <p:nvSpPr>
          <p:cNvPr id="5" name="Content Placeholder 2">
            <a:extLst>
              <a:ext uri="{FF2B5EF4-FFF2-40B4-BE49-F238E27FC236}">
                <a16:creationId xmlns:a16="http://schemas.microsoft.com/office/drawing/2014/main" id="{990F15FC-0D7A-4281-8252-867772247B67}"/>
              </a:ext>
            </a:extLst>
          </p:cNvPr>
          <p:cNvSpPr>
            <a:spLocks noGrp="1"/>
          </p:cNvSpPr>
          <p:nvPr>
            <p:ph sz="half" idx="1"/>
          </p:nvPr>
        </p:nvSpPr>
        <p:spPr>
          <a:xfrm>
            <a:off x="7295535" y="2020928"/>
            <a:ext cx="2294077" cy="4312596"/>
          </a:xfrm>
          <a:ln>
            <a:solidFill>
              <a:schemeClr val="tx2"/>
            </a:solidFill>
          </a:ln>
        </p:spPr>
        <p:txBody>
          <a:bodyPr/>
          <a:lstStyle/>
          <a:p>
            <a:pPr marL="182563"/>
            <a:r>
              <a:rPr lang="en-GB" sz="1600" dirty="0">
                <a:solidFill>
                  <a:schemeClr val="tx1"/>
                </a:solidFill>
              </a:rPr>
              <a:t>Guest speakers have included:</a:t>
            </a:r>
          </a:p>
          <a:p>
            <a:pPr marL="182563">
              <a:spcBef>
                <a:spcPts val="0"/>
              </a:spcBef>
              <a:spcAft>
                <a:spcPts val="0"/>
              </a:spcAft>
            </a:pPr>
            <a:endParaRPr lang="en-US" sz="1600" b="1" dirty="0">
              <a:solidFill>
                <a:schemeClr val="tx1"/>
              </a:solidFill>
            </a:endParaRPr>
          </a:p>
          <a:p>
            <a:pPr marL="182563">
              <a:spcBef>
                <a:spcPts val="0"/>
              </a:spcBef>
              <a:spcAft>
                <a:spcPts val="0"/>
              </a:spcAft>
            </a:pPr>
            <a:r>
              <a:rPr lang="en-US" sz="1600" b="1" dirty="0">
                <a:solidFill>
                  <a:schemeClr val="tx1"/>
                </a:solidFill>
              </a:rPr>
              <a:t>Sara Gomez</a:t>
            </a:r>
          </a:p>
          <a:p>
            <a:pPr marL="182563">
              <a:spcBef>
                <a:spcPts val="0"/>
              </a:spcBef>
              <a:spcAft>
                <a:spcPts val="0"/>
              </a:spcAft>
            </a:pPr>
            <a:r>
              <a:rPr lang="en-US" sz="1600" dirty="0">
                <a:solidFill>
                  <a:schemeClr val="tx1"/>
                </a:solidFill>
              </a:rPr>
              <a:t>Chief People Officer </a:t>
            </a:r>
          </a:p>
          <a:p>
            <a:pPr marL="182563">
              <a:spcBef>
                <a:spcPts val="0"/>
              </a:spcBef>
              <a:spcAft>
                <a:spcPts val="0"/>
              </a:spcAft>
            </a:pPr>
            <a:r>
              <a:rPr lang="en-US" sz="1600" dirty="0">
                <a:solidFill>
                  <a:schemeClr val="tx1"/>
                </a:solidFill>
              </a:rPr>
              <a:t>Lloyd’s </a:t>
            </a:r>
          </a:p>
          <a:p>
            <a:pPr marL="182563">
              <a:spcBef>
                <a:spcPts val="0"/>
              </a:spcBef>
              <a:spcAft>
                <a:spcPts val="0"/>
              </a:spcAft>
            </a:pPr>
            <a:endParaRPr lang="en-US" sz="1600" dirty="0">
              <a:solidFill>
                <a:schemeClr val="tx1"/>
              </a:solidFill>
            </a:endParaRPr>
          </a:p>
          <a:p>
            <a:pPr marL="182563">
              <a:spcBef>
                <a:spcPts val="0"/>
              </a:spcBef>
              <a:spcAft>
                <a:spcPts val="0"/>
              </a:spcAft>
            </a:pPr>
            <a:r>
              <a:rPr lang="en-US" sz="1600" b="1" dirty="0">
                <a:solidFill>
                  <a:schemeClr val="tx1"/>
                </a:solidFill>
              </a:rPr>
              <a:t>Gina Butterworth</a:t>
            </a:r>
            <a:br>
              <a:rPr lang="en-US" sz="1600" dirty="0">
                <a:solidFill>
                  <a:schemeClr val="tx1"/>
                </a:solidFill>
              </a:rPr>
            </a:br>
            <a:r>
              <a:rPr lang="en-US" sz="1600" b="0" i="0" dirty="0">
                <a:solidFill>
                  <a:schemeClr val="tx1"/>
                </a:solidFill>
                <a:effectLst/>
              </a:rPr>
              <a:t>Director of Underwriting</a:t>
            </a:r>
          </a:p>
          <a:p>
            <a:pPr marL="182563">
              <a:spcBef>
                <a:spcPts val="0"/>
              </a:spcBef>
              <a:spcAft>
                <a:spcPts val="0"/>
              </a:spcAft>
            </a:pPr>
            <a:r>
              <a:rPr lang="en-US" sz="1600" b="0" i="0" dirty="0">
                <a:solidFill>
                  <a:schemeClr val="tx1"/>
                </a:solidFill>
                <a:effectLst/>
              </a:rPr>
              <a:t>Nephila Syndicate </a:t>
            </a:r>
          </a:p>
          <a:p>
            <a:pPr marL="182563">
              <a:spcBef>
                <a:spcPts val="0"/>
              </a:spcBef>
              <a:spcAft>
                <a:spcPts val="0"/>
              </a:spcAft>
            </a:pPr>
            <a:endParaRPr lang="en-US" sz="1600" b="0" i="0" dirty="0">
              <a:solidFill>
                <a:schemeClr val="tx1"/>
              </a:solidFill>
              <a:effectLst/>
            </a:endParaRPr>
          </a:p>
          <a:p>
            <a:pPr marL="182563">
              <a:spcBef>
                <a:spcPts val="0"/>
              </a:spcBef>
              <a:spcAft>
                <a:spcPts val="0"/>
              </a:spcAft>
            </a:pPr>
            <a:r>
              <a:rPr lang="en-US" sz="1600" b="1" i="0" dirty="0">
                <a:solidFill>
                  <a:schemeClr val="tx1"/>
                </a:solidFill>
                <a:effectLst/>
              </a:rPr>
              <a:t>Jennifer Hummerston</a:t>
            </a:r>
          </a:p>
          <a:p>
            <a:pPr marL="182563">
              <a:spcBef>
                <a:spcPts val="0"/>
              </a:spcBef>
              <a:spcAft>
                <a:spcPts val="0"/>
              </a:spcAft>
            </a:pPr>
            <a:r>
              <a:rPr lang="en-US" sz="1600" b="0" i="0" dirty="0">
                <a:solidFill>
                  <a:schemeClr val="tx1"/>
                </a:solidFill>
                <a:effectLst/>
              </a:rPr>
              <a:t>Director of Underwriting</a:t>
            </a:r>
          </a:p>
          <a:p>
            <a:pPr marL="182563">
              <a:spcBef>
                <a:spcPts val="0"/>
              </a:spcBef>
              <a:spcAft>
                <a:spcPts val="0"/>
              </a:spcAft>
            </a:pPr>
            <a:r>
              <a:rPr lang="en-US" sz="1600" b="0" i="0" dirty="0">
                <a:solidFill>
                  <a:schemeClr val="tx1"/>
                </a:solidFill>
                <a:effectLst/>
              </a:rPr>
              <a:t>Polo </a:t>
            </a:r>
          </a:p>
          <a:p>
            <a:pPr marL="182563">
              <a:spcBef>
                <a:spcPts val="0"/>
              </a:spcBef>
              <a:spcAft>
                <a:spcPts val="0"/>
              </a:spcAft>
            </a:pPr>
            <a:endParaRPr lang="en-US" sz="1600" b="1" dirty="0">
              <a:solidFill>
                <a:schemeClr val="tx1"/>
              </a:solidFill>
            </a:endParaRPr>
          </a:p>
          <a:p>
            <a:endParaRPr lang="en-GB" sz="1600" dirty="0">
              <a:solidFill>
                <a:schemeClr val="tx1"/>
              </a:solidFill>
            </a:endParaRPr>
          </a:p>
        </p:txBody>
      </p:sp>
      <p:sp>
        <p:nvSpPr>
          <p:cNvPr id="6" name="Rectangle 5">
            <a:extLst>
              <a:ext uri="{FF2B5EF4-FFF2-40B4-BE49-F238E27FC236}">
                <a16:creationId xmlns:a16="http://schemas.microsoft.com/office/drawing/2014/main" id="{705CA93D-E9C1-44A9-ADBB-BB0E9C854DCA}"/>
              </a:ext>
            </a:extLst>
          </p:cNvPr>
          <p:cNvSpPr/>
          <p:nvPr/>
        </p:nvSpPr>
        <p:spPr>
          <a:xfrm>
            <a:off x="443388" y="5663931"/>
            <a:ext cx="6710098" cy="1051399"/>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Arial" panose="020B0604020202020204" pitchFamily="34" charset="0"/>
                <a:ea typeface="Calibri" panose="020F0502020204030204" pitchFamily="34" charset="0"/>
              </a:rPr>
              <a:t>For Advance delegates in cohort 8, </a:t>
            </a:r>
            <a:r>
              <a:rPr lang="en-GB" sz="2400" b="1" dirty="0">
                <a:effectLst/>
                <a:latin typeface="Arial" panose="020B0604020202020204" pitchFamily="34" charset="0"/>
                <a:ea typeface="Calibri" panose="020F0502020204030204" pitchFamily="34" charset="0"/>
              </a:rPr>
              <a:t>100%</a:t>
            </a:r>
            <a:r>
              <a:rPr lang="en-GB" sz="1800" dirty="0">
                <a:effectLst/>
                <a:latin typeface="Arial" panose="020B0604020202020204" pitchFamily="34" charset="0"/>
                <a:ea typeface="Calibri" panose="020F0502020204030204" pitchFamily="34" charset="0"/>
              </a:rPr>
              <a:t> of this latest cohort agreed that they gained knowledge that can be applied to their career. </a:t>
            </a:r>
            <a:endParaRPr lang="en-GB" sz="2400" dirty="0"/>
          </a:p>
        </p:txBody>
      </p:sp>
    </p:spTree>
    <p:extLst>
      <p:ext uri="{BB962C8B-B14F-4D97-AF65-F5344CB8AC3E}">
        <p14:creationId xmlns:p14="http://schemas.microsoft.com/office/powerpoint/2010/main" val="406949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4D3281-EA62-468C-9812-633CC6E25A14}"/>
              </a:ext>
            </a:extLst>
          </p:cNvPr>
          <p:cNvSpPr>
            <a:spLocks noGrp="1"/>
          </p:cNvSpPr>
          <p:nvPr>
            <p:ph type="title"/>
          </p:nvPr>
        </p:nvSpPr>
        <p:spPr/>
        <p:txBody>
          <a:bodyPr/>
          <a:lstStyle/>
          <a:p>
            <a:r>
              <a:rPr lang="en-GB" sz="3600" b="1" dirty="0">
                <a:solidFill>
                  <a:schemeClr val="tx1"/>
                </a:solidFill>
              </a:rPr>
              <a:t>Advance</a:t>
            </a:r>
            <a:endParaRPr lang="en-GB" sz="3600" dirty="0"/>
          </a:p>
        </p:txBody>
      </p:sp>
      <p:sp>
        <p:nvSpPr>
          <p:cNvPr id="8" name="Content Placeholder 7">
            <a:extLst>
              <a:ext uri="{FF2B5EF4-FFF2-40B4-BE49-F238E27FC236}">
                <a16:creationId xmlns:a16="http://schemas.microsoft.com/office/drawing/2014/main" id="{D2CC9262-8830-4277-964A-2E70FBDDC5E3}"/>
              </a:ext>
            </a:extLst>
          </p:cNvPr>
          <p:cNvSpPr>
            <a:spLocks noGrp="1"/>
          </p:cNvSpPr>
          <p:nvPr>
            <p:ph idx="1"/>
          </p:nvPr>
        </p:nvSpPr>
        <p:spPr/>
        <p:txBody>
          <a:bodyPr/>
          <a:lstStyle/>
          <a:p>
            <a:r>
              <a:rPr lang="en-GB" sz="2000" b="1" dirty="0">
                <a:solidFill>
                  <a:schemeClr val="tx1"/>
                </a:solidFill>
              </a:rPr>
              <a:t>Measured at 12, 24 and 36 months after the conclusion of the programme. It will consist of feedback on several levels, including: </a:t>
            </a:r>
            <a:br>
              <a:rPr lang="en-GB" b="1" dirty="0">
                <a:solidFill>
                  <a:schemeClr val="tx1"/>
                </a:solidFill>
              </a:rPr>
            </a:br>
            <a:endParaRPr lang="en-GB" b="1" dirty="0">
              <a:solidFill>
                <a:schemeClr val="tx1"/>
              </a:solidFill>
            </a:endParaRPr>
          </a:p>
        </p:txBody>
      </p:sp>
      <p:sp>
        <p:nvSpPr>
          <p:cNvPr id="5" name="Footer Placeholder 4">
            <a:extLst>
              <a:ext uri="{FF2B5EF4-FFF2-40B4-BE49-F238E27FC236}">
                <a16:creationId xmlns:a16="http://schemas.microsoft.com/office/drawing/2014/main" id="{323A0EBE-8A1A-466D-AD80-A191975556EC}"/>
              </a:ext>
            </a:extLst>
          </p:cNvPr>
          <p:cNvSpPr>
            <a:spLocks noGrp="1"/>
          </p:cNvSpPr>
          <p:nvPr>
            <p:ph type="ftr" sz="quarter" idx="15"/>
          </p:nvPr>
        </p:nvSpPr>
        <p:spPr>
          <a:xfrm>
            <a:off x="444374" y="7099297"/>
            <a:ext cx="3386138" cy="230832"/>
          </a:xfrm>
        </p:spPr>
        <p:txBody>
          <a:bodyPr/>
          <a:lstStyle/>
          <a:p>
            <a:r>
              <a:rPr lang="en-GB" noProof="0" dirty="0"/>
              <a:t>© Lloyd’s</a:t>
            </a:r>
          </a:p>
        </p:txBody>
      </p:sp>
      <p:sp>
        <p:nvSpPr>
          <p:cNvPr id="9" name="Text Placeholder 8">
            <a:extLst>
              <a:ext uri="{FF2B5EF4-FFF2-40B4-BE49-F238E27FC236}">
                <a16:creationId xmlns:a16="http://schemas.microsoft.com/office/drawing/2014/main" id="{CABB0241-A686-4F55-AA42-BE236A9CBEC5}"/>
              </a:ext>
            </a:extLst>
          </p:cNvPr>
          <p:cNvSpPr>
            <a:spLocks noGrp="1"/>
          </p:cNvSpPr>
          <p:nvPr>
            <p:ph type="body" sz="quarter" idx="13"/>
          </p:nvPr>
        </p:nvSpPr>
        <p:spPr/>
        <p:txBody>
          <a:bodyPr/>
          <a:lstStyle/>
          <a:p>
            <a:r>
              <a:rPr lang="en-GB" sz="2000" b="1" dirty="0"/>
              <a:t>Success Measures</a:t>
            </a:r>
            <a:endParaRPr lang="en-GB" sz="2000" dirty="0"/>
          </a:p>
        </p:txBody>
      </p:sp>
      <p:sp>
        <p:nvSpPr>
          <p:cNvPr id="11" name="Rectangle 10">
            <a:extLst>
              <a:ext uri="{FF2B5EF4-FFF2-40B4-BE49-F238E27FC236}">
                <a16:creationId xmlns:a16="http://schemas.microsoft.com/office/drawing/2014/main" id="{F627C10D-77C0-441C-B47A-613E49550C7D}"/>
              </a:ext>
            </a:extLst>
          </p:cNvPr>
          <p:cNvSpPr/>
          <p:nvPr/>
        </p:nvSpPr>
        <p:spPr>
          <a:xfrm>
            <a:off x="443882" y="2609850"/>
            <a:ext cx="9144661" cy="469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Progress using effective tools and techniques to progress career</a:t>
            </a:r>
          </a:p>
        </p:txBody>
      </p:sp>
      <p:sp>
        <p:nvSpPr>
          <p:cNvPr id="12" name="Rectangle 11">
            <a:extLst>
              <a:ext uri="{FF2B5EF4-FFF2-40B4-BE49-F238E27FC236}">
                <a16:creationId xmlns:a16="http://schemas.microsoft.com/office/drawing/2014/main" id="{4694D8E3-783C-4247-9508-86127A69A559}"/>
              </a:ext>
            </a:extLst>
          </p:cNvPr>
          <p:cNvSpPr/>
          <p:nvPr/>
        </p:nvSpPr>
        <p:spPr>
          <a:xfrm>
            <a:off x="434357" y="3152776"/>
            <a:ext cx="9144661" cy="498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More effective career planning with clear and specific actions  </a:t>
            </a:r>
          </a:p>
        </p:txBody>
      </p:sp>
      <p:sp>
        <p:nvSpPr>
          <p:cNvPr id="13" name="Rectangle 12">
            <a:extLst>
              <a:ext uri="{FF2B5EF4-FFF2-40B4-BE49-F238E27FC236}">
                <a16:creationId xmlns:a16="http://schemas.microsoft.com/office/drawing/2014/main" id="{8C8B160E-EDF8-4A78-8813-F03CBDB3DB7B}"/>
              </a:ext>
            </a:extLst>
          </p:cNvPr>
          <p:cNvSpPr/>
          <p:nvPr/>
        </p:nvSpPr>
        <p:spPr>
          <a:xfrm>
            <a:off x="434356" y="3725149"/>
            <a:ext cx="9144661" cy="498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Engaging with leaders more confidently and building networks</a:t>
            </a:r>
          </a:p>
        </p:txBody>
      </p:sp>
      <p:sp>
        <p:nvSpPr>
          <p:cNvPr id="14" name="Rectangle 13">
            <a:extLst>
              <a:ext uri="{FF2B5EF4-FFF2-40B4-BE49-F238E27FC236}">
                <a16:creationId xmlns:a16="http://schemas.microsoft.com/office/drawing/2014/main" id="{C8ED48AF-10BF-499E-A8B3-FB101AD1414C}"/>
              </a:ext>
            </a:extLst>
          </p:cNvPr>
          <p:cNvSpPr/>
          <p:nvPr/>
        </p:nvSpPr>
        <p:spPr>
          <a:xfrm>
            <a:off x="426293" y="4287124"/>
            <a:ext cx="9144661" cy="498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Greater access to a broader range of senior leaders </a:t>
            </a:r>
          </a:p>
        </p:txBody>
      </p:sp>
      <p:sp>
        <p:nvSpPr>
          <p:cNvPr id="15" name="Rectangle 14">
            <a:extLst>
              <a:ext uri="{FF2B5EF4-FFF2-40B4-BE49-F238E27FC236}">
                <a16:creationId xmlns:a16="http://schemas.microsoft.com/office/drawing/2014/main" id="{59ECAA10-1DAB-4945-B283-373F283136F1}"/>
              </a:ext>
            </a:extLst>
          </p:cNvPr>
          <p:cNvSpPr/>
          <p:nvPr/>
        </p:nvSpPr>
        <p:spPr>
          <a:xfrm>
            <a:off x="426293" y="4839575"/>
            <a:ext cx="9144661" cy="466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Growing professional network being used to develop career </a:t>
            </a:r>
          </a:p>
        </p:txBody>
      </p:sp>
      <p:sp>
        <p:nvSpPr>
          <p:cNvPr id="16" name="Rectangle 15">
            <a:extLst>
              <a:ext uri="{FF2B5EF4-FFF2-40B4-BE49-F238E27FC236}">
                <a16:creationId xmlns:a16="http://schemas.microsoft.com/office/drawing/2014/main" id="{D63A9B04-3D4A-4E8A-A4C5-B8EC9C5C3B30}"/>
              </a:ext>
            </a:extLst>
          </p:cNvPr>
          <p:cNvSpPr/>
          <p:nvPr/>
        </p:nvSpPr>
        <p:spPr>
          <a:xfrm>
            <a:off x="417344" y="5373848"/>
            <a:ext cx="9144661" cy="466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Maintaining senior sponsorship support to gain wider access, opportunities </a:t>
            </a:r>
          </a:p>
        </p:txBody>
      </p:sp>
      <p:sp>
        <p:nvSpPr>
          <p:cNvPr id="17" name="Rectangle 16">
            <a:extLst>
              <a:ext uri="{FF2B5EF4-FFF2-40B4-BE49-F238E27FC236}">
                <a16:creationId xmlns:a16="http://schemas.microsoft.com/office/drawing/2014/main" id="{87DB677B-ED5A-4D72-B820-A0112ACFC7F3}"/>
              </a:ext>
            </a:extLst>
          </p:cNvPr>
          <p:cNvSpPr/>
          <p:nvPr/>
        </p:nvSpPr>
        <p:spPr>
          <a:xfrm>
            <a:off x="417344" y="5887324"/>
            <a:ext cx="9144661" cy="466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Securing a variety of career growth and advancement opportunities </a:t>
            </a:r>
          </a:p>
        </p:txBody>
      </p:sp>
      <p:sp>
        <p:nvSpPr>
          <p:cNvPr id="18" name="Rectangle 17">
            <a:extLst>
              <a:ext uri="{FF2B5EF4-FFF2-40B4-BE49-F238E27FC236}">
                <a16:creationId xmlns:a16="http://schemas.microsoft.com/office/drawing/2014/main" id="{5E4970D3-224D-40E5-9EB7-3D2B0D111946}"/>
              </a:ext>
            </a:extLst>
          </p:cNvPr>
          <p:cNvSpPr/>
          <p:nvPr/>
        </p:nvSpPr>
        <p:spPr>
          <a:xfrm>
            <a:off x="426869" y="6411199"/>
            <a:ext cx="9144661" cy="466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Securing formal recognition for achievements</a:t>
            </a:r>
          </a:p>
        </p:txBody>
      </p:sp>
    </p:spTree>
    <p:extLst>
      <p:ext uri="{BB962C8B-B14F-4D97-AF65-F5344CB8AC3E}">
        <p14:creationId xmlns:p14="http://schemas.microsoft.com/office/powerpoint/2010/main" val="394538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EF722B-4F81-4A35-B7B5-9DD5B35C3528}"/>
              </a:ext>
            </a:extLst>
          </p:cNvPr>
          <p:cNvSpPr>
            <a:spLocks noGrp="1"/>
          </p:cNvSpPr>
          <p:nvPr>
            <p:ph type="title"/>
          </p:nvPr>
        </p:nvSpPr>
        <p:spPr>
          <a:xfrm>
            <a:off x="444374" y="592500"/>
            <a:ext cx="9145238" cy="745412"/>
          </a:xfrm>
        </p:spPr>
        <p:txBody>
          <a:bodyPr/>
          <a:lstStyle/>
          <a:p>
            <a:r>
              <a:rPr lang="en-GB" sz="3600" b="1" dirty="0">
                <a:solidFill>
                  <a:schemeClr val="tx1"/>
                </a:solidFill>
              </a:rPr>
              <a:t>Advance</a:t>
            </a:r>
            <a:br>
              <a:rPr lang="en-GB" dirty="0"/>
            </a:br>
            <a:br>
              <a:rPr lang="en-GB" dirty="0"/>
            </a:br>
            <a:endParaRPr lang="en-GB" dirty="0"/>
          </a:p>
        </p:txBody>
      </p:sp>
      <p:sp>
        <p:nvSpPr>
          <p:cNvPr id="6" name="Content Placeholder 5">
            <a:extLst>
              <a:ext uri="{FF2B5EF4-FFF2-40B4-BE49-F238E27FC236}">
                <a16:creationId xmlns:a16="http://schemas.microsoft.com/office/drawing/2014/main" id="{5F053A74-2F5A-451E-AE0E-ED8AC18EA93A}"/>
              </a:ext>
            </a:extLst>
          </p:cNvPr>
          <p:cNvSpPr>
            <a:spLocks noGrp="1"/>
          </p:cNvSpPr>
          <p:nvPr>
            <p:ph sz="half" idx="1"/>
          </p:nvPr>
        </p:nvSpPr>
        <p:spPr>
          <a:xfrm>
            <a:off x="547544" y="2666249"/>
            <a:ext cx="4644565" cy="4154965"/>
          </a:xfrm>
        </p:spPr>
        <p:txBody>
          <a:bodyPr/>
          <a:lstStyle/>
          <a:p>
            <a:r>
              <a:rPr lang="en-GB" sz="1800" b="1" dirty="0">
                <a:solidFill>
                  <a:schemeClr val="tx1"/>
                </a:solidFill>
              </a:rPr>
              <a:t>At Lloyd’s our strength lies in the </a:t>
            </a:r>
            <a:r>
              <a:rPr lang="en-GB" sz="1800" b="1" dirty="0"/>
              <a:t>diversity of our people. </a:t>
            </a:r>
            <a:r>
              <a:rPr lang="en-GB" sz="1800" b="1" dirty="0">
                <a:solidFill>
                  <a:schemeClr val="tx1"/>
                </a:solidFill>
              </a:rPr>
              <a:t>Their talent means we continue to innovate and provide insurance that supports the economic growth and resilience of communities, cities and countries, enabling human </a:t>
            </a:r>
            <a:r>
              <a:rPr lang="en-GB" sz="1800" b="1" dirty="0"/>
              <a:t>progress.</a:t>
            </a:r>
          </a:p>
          <a:p>
            <a:r>
              <a:rPr lang="en-GB" sz="1600" dirty="0">
                <a:solidFill>
                  <a:schemeClr val="tx1"/>
                </a:solidFill>
              </a:rPr>
              <a:t>However, data shows that the increasingly positive gender diversity represented at entry level does not continue into senior levels.  Lloyd’s is committed to closing the gender pay gap and, via the Advance Programme, empowering a greater number of women to take up senior roles, improving the gender and broader diversity balance across all levels of the Corporation.</a:t>
            </a:r>
            <a:endParaRPr lang="en-GB" dirty="0"/>
          </a:p>
        </p:txBody>
      </p:sp>
      <p:sp>
        <p:nvSpPr>
          <p:cNvPr id="3" name="Footer Placeholder 2">
            <a:extLst>
              <a:ext uri="{FF2B5EF4-FFF2-40B4-BE49-F238E27FC236}">
                <a16:creationId xmlns:a16="http://schemas.microsoft.com/office/drawing/2014/main" id="{E2B3A1EE-9D3B-4380-9226-8BC7D1E2A832}"/>
              </a:ext>
            </a:extLst>
          </p:cNvPr>
          <p:cNvSpPr>
            <a:spLocks noGrp="1"/>
          </p:cNvSpPr>
          <p:nvPr>
            <p:ph type="ftr" sz="quarter" idx="11"/>
          </p:nvPr>
        </p:nvSpPr>
        <p:spPr/>
        <p:txBody>
          <a:bodyPr/>
          <a:lstStyle/>
          <a:p>
            <a:r>
              <a:rPr lang="en-GB" noProof="0"/>
              <a:t>© Lloyd’s</a:t>
            </a:r>
            <a:endParaRPr lang="en-GB" noProof="0" dirty="0"/>
          </a:p>
        </p:txBody>
      </p:sp>
      <p:sp>
        <p:nvSpPr>
          <p:cNvPr id="10" name="TextBox 9">
            <a:extLst>
              <a:ext uri="{FF2B5EF4-FFF2-40B4-BE49-F238E27FC236}">
                <a16:creationId xmlns:a16="http://schemas.microsoft.com/office/drawing/2014/main" id="{4D7ECFDE-7932-5A44-E18D-AFEF4124703A}"/>
              </a:ext>
            </a:extLst>
          </p:cNvPr>
          <p:cNvSpPr txBox="1"/>
          <p:nvPr/>
        </p:nvSpPr>
        <p:spPr>
          <a:xfrm>
            <a:off x="361380" y="1635336"/>
            <a:ext cx="9228231" cy="830997"/>
          </a:xfrm>
          <a:prstGeom prst="rect">
            <a:avLst/>
          </a:prstGeom>
          <a:noFill/>
        </p:spPr>
        <p:txBody>
          <a:bodyPr wrap="square">
            <a:spAutoFit/>
          </a:bodyPr>
          <a:lstStyle/>
          <a:p>
            <a:r>
              <a:rPr kumimoji="0" lang="en-GB" sz="2397" b="0" i="0" u="none" strike="noStrike" kern="1200" cap="none" spc="0" normalizeH="0" baseline="0" noProof="0" dirty="0">
                <a:ln>
                  <a:noFill/>
                </a:ln>
                <a:solidFill>
                  <a:srgbClr val="1E35BF"/>
                </a:solidFill>
                <a:effectLst/>
                <a:uLnTx/>
                <a:uFillTx/>
                <a:latin typeface="Arial"/>
                <a:ea typeface="+mj-ea"/>
                <a:cs typeface="+mj-cs"/>
              </a:rPr>
              <a:t> </a:t>
            </a:r>
            <a:r>
              <a:rPr kumimoji="0" lang="en-GB" sz="2400" b="1" i="1" u="none" strike="noStrike" kern="1200" cap="none" spc="0" normalizeH="0" baseline="0" noProof="0" dirty="0">
                <a:ln>
                  <a:noFill/>
                </a:ln>
                <a:solidFill>
                  <a:srgbClr val="1E35BF"/>
                </a:solidFill>
                <a:effectLst/>
                <a:uLnTx/>
                <a:uFillTx/>
                <a:latin typeface="Arial"/>
                <a:ea typeface="+mj-ea"/>
                <a:cs typeface="+mj-cs"/>
              </a:rPr>
              <a:t>"To better prepare and equip a talent pool of future female leaders for Lloyd's and the wider insurance Industry"</a:t>
            </a:r>
            <a:endParaRPr lang="en-GB" dirty="0"/>
          </a:p>
        </p:txBody>
      </p:sp>
      <p:pic>
        <p:nvPicPr>
          <p:cNvPr id="13" name="Picture 12">
            <a:extLst>
              <a:ext uri="{FF2B5EF4-FFF2-40B4-BE49-F238E27FC236}">
                <a16:creationId xmlns:a16="http://schemas.microsoft.com/office/drawing/2014/main" id="{A9C34016-997C-DBD8-5CF2-40860D0949BA}"/>
              </a:ext>
            </a:extLst>
          </p:cNvPr>
          <p:cNvPicPr>
            <a:picLocks noChangeAspect="1"/>
          </p:cNvPicPr>
          <p:nvPr/>
        </p:nvPicPr>
        <p:blipFill rotWithShape="1">
          <a:blip r:embed="rId2"/>
          <a:srcRect l="19701" r="19168"/>
          <a:stretch/>
        </p:blipFill>
        <p:spPr>
          <a:xfrm>
            <a:off x="5634237" y="2510519"/>
            <a:ext cx="3954389" cy="4321097"/>
          </a:xfrm>
          <a:prstGeom prst="rect">
            <a:avLst/>
          </a:prstGeom>
        </p:spPr>
      </p:pic>
      <p:sp>
        <p:nvSpPr>
          <p:cNvPr id="14" name="Text Placeholder 5">
            <a:extLst>
              <a:ext uri="{FF2B5EF4-FFF2-40B4-BE49-F238E27FC236}">
                <a16:creationId xmlns:a16="http://schemas.microsoft.com/office/drawing/2014/main" id="{2397C048-6A24-665C-EEAA-2731A743C61F}"/>
              </a:ext>
            </a:extLst>
          </p:cNvPr>
          <p:cNvSpPr>
            <a:spLocks noGrp="1"/>
          </p:cNvSpPr>
          <p:nvPr>
            <p:ph type="body" sz="quarter" idx="13"/>
          </p:nvPr>
        </p:nvSpPr>
        <p:spPr>
          <a:xfrm>
            <a:off x="444374" y="1195528"/>
            <a:ext cx="9145238" cy="463472"/>
          </a:xfrm>
        </p:spPr>
        <p:txBody>
          <a:bodyPr/>
          <a:lstStyle/>
          <a:p>
            <a:r>
              <a:rPr lang="en-GB" sz="2000" b="1" dirty="0"/>
              <a:t>Mission Statement</a:t>
            </a:r>
            <a:endParaRPr lang="en-GB" sz="2000" dirty="0"/>
          </a:p>
        </p:txBody>
      </p:sp>
    </p:spTree>
    <p:extLst>
      <p:ext uri="{BB962C8B-B14F-4D97-AF65-F5344CB8AC3E}">
        <p14:creationId xmlns:p14="http://schemas.microsoft.com/office/powerpoint/2010/main" val="3455842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A335-ED71-4015-99B1-3C10740B436D}"/>
              </a:ext>
            </a:extLst>
          </p:cNvPr>
          <p:cNvSpPr>
            <a:spLocks noGrp="1"/>
          </p:cNvSpPr>
          <p:nvPr>
            <p:ph type="title"/>
          </p:nvPr>
        </p:nvSpPr>
        <p:spPr/>
        <p:txBody>
          <a:bodyPr/>
          <a:lstStyle/>
          <a:p>
            <a:r>
              <a:rPr lang="en-GB" sz="3600" b="1" dirty="0">
                <a:solidFill>
                  <a:schemeClr val="tx1"/>
                </a:solidFill>
              </a:rPr>
              <a:t>Advance</a:t>
            </a:r>
            <a:r>
              <a:rPr lang="en-GB" dirty="0"/>
              <a:t> </a:t>
            </a:r>
            <a:br>
              <a:rPr lang="en-GB" dirty="0"/>
            </a:br>
            <a:endParaRPr lang="en-GB" dirty="0"/>
          </a:p>
        </p:txBody>
      </p:sp>
      <p:sp>
        <p:nvSpPr>
          <p:cNvPr id="3" name="Content Placeholder 2">
            <a:extLst>
              <a:ext uri="{FF2B5EF4-FFF2-40B4-BE49-F238E27FC236}">
                <a16:creationId xmlns:a16="http://schemas.microsoft.com/office/drawing/2014/main" id="{7675344D-832E-40B5-B25E-9198E4AD97EF}"/>
              </a:ext>
            </a:extLst>
          </p:cNvPr>
          <p:cNvSpPr>
            <a:spLocks noGrp="1"/>
          </p:cNvSpPr>
          <p:nvPr>
            <p:ph sz="half" idx="1"/>
          </p:nvPr>
        </p:nvSpPr>
        <p:spPr>
          <a:xfrm>
            <a:off x="444376" y="1856502"/>
            <a:ext cx="9145236" cy="2956888"/>
          </a:xfrm>
        </p:spPr>
        <p:txBody>
          <a:bodyPr/>
          <a:lstStyle/>
          <a:p>
            <a:r>
              <a:rPr lang="en-GB" sz="1800" b="1" dirty="0">
                <a:solidFill>
                  <a:schemeClr val="tx1"/>
                </a:solidFill>
              </a:rPr>
              <a:t>The </a:t>
            </a:r>
            <a:r>
              <a:rPr lang="en-GB" sz="1800" b="1" dirty="0"/>
              <a:t>Advance </a:t>
            </a:r>
            <a:r>
              <a:rPr lang="en-GB" sz="1800" b="1" dirty="0">
                <a:solidFill>
                  <a:schemeClr val="tx1"/>
                </a:solidFill>
              </a:rPr>
              <a:t>programme, </a:t>
            </a:r>
            <a:r>
              <a:rPr lang="en-GB" sz="1800" dirty="0">
                <a:solidFill>
                  <a:schemeClr val="tx1"/>
                </a:solidFill>
              </a:rPr>
              <a:t>supports participants to develop the personal attributes, capabilities and networks required to advance their careers as future leaders.  It does this through a modular based development programme, with elements targeted specifically at </a:t>
            </a:r>
            <a:r>
              <a:rPr lang="en-GB" sz="1800" b="1" dirty="0">
                <a:solidFill>
                  <a:schemeClr val="tx1"/>
                </a:solidFill>
              </a:rPr>
              <a:t>women</a:t>
            </a:r>
            <a:r>
              <a:rPr lang="en-GB" sz="1800" dirty="0">
                <a:solidFill>
                  <a:schemeClr val="tx1"/>
                </a:solidFill>
              </a:rPr>
              <a:t> with </a:t>
            </a:r>
            <a:r>
              <a:rPr lang="en-GB" sz="1800" b="1" dirty="0">
                <a:solidFill>
                  <a:schemeClr val="tx1"/>
                </a:solidFill>
              </a:rPr>
              <a:t>future leadership potential.</a:t>
            </a:r>
            <a:endParaRPr lang="en-GB" sz="1800" b="1" dirty="0"/>
          </a:p>
          <a:p>
            <a:r>
              <a:rPr lang="en-GB" sz="1600" dirty="0">
                <a:solidFill>
                  <a:schemeClr val="tx1"/>
                </a:solidFill>
              </a:rPr>
              <a:t>The audience </a:t>
            </a:r>
            <a:r>
              <a:rPr lang="en-GB" sz="1600" dirty="0">
                <a:solidFill>
                  <a:srgbClr val="000000"/>
                </a:solidFill>
                <a:effectLst/>
                <a:latin typeface="Arial" panose="020B0604020202020204" pitchFamily="34" charset="0"/>
                <a:ea typeface="Times New Roman" panose="02020603050405020304" pitchFamily="18" charset="0"/>
              </a:rPr>
              <a:t>are at feeder levels to senior leadership (Executive Committee/C-Suit -3) with the potential for leadership promotions and/or lateral moves into new areas. At a minimum manager/senior manager level looking to progress their careers.</a:t>
            </a:r>
            <a:endParaRPr lang="en-GB" sz="1600" dirty="0">
              <a:effectLst/>
              <a:latin typeface="Times New Roman" panose="02020603050405020304" pitchFamily="18" charset="0"/>
              <a:ea typeface="Times New Roman" panose="02020603050405020304" pitchFamily="18" charset="0"/>
            </a:endParaRPr>
          </a:p>
          <a:p>
            <a:r>
              <a:rPr lang="en-GB" sz="1600" dirty="0">
                <a:solidFill>
                  <a:schemeClr val="tx1"/>
                </a:solidFill>
              </a:rPr>
              <a:t>Advance creates a community of future female leaders from across the Corporation and the Industry, providing access to tailored development sessions, experts and role models, and on-going networking opportunities, all in support of their growth and success.</a:t>
            </a:r>
          </a:p>
          <a:p>
            <a:endParaRPr lang="en-GB" sz="1600" dirty="0">
              <a:solidFill>
                <a:schemeClr val="tx1"/>
              </a:solidFill>
            </a:endParaRPr>
          </a:p>
        </p:txBody>
      </p:sp>
      <p:sp>
        <p:nvSpPr>
          <p:cNvPr id="5" name="Footer Placeholder 4">
            <a:extLst>
              <a:ext uri="{FF2B5EF4-FFF2-40B4-BE49-F238E27FC236}">
                <a16:creationId xmlns:a16="http://schemas.microsoft.com/office/drawing/2014/main" id="{0CE567CA-01B0-47AF-8C42-238BBE7B8133}"/>
              </a:ext>
            </a:extLst>
          </p:cNvPr>
          <p:cNvSpPr>
            <a:spLocks noGrp="1"/>
          </p:cNvSpPr>
          <p:nvPr>
            <p:ph type="ftr" sz="quarter" idx="11"/>
          </p:nvPr>
        </p:nvSpPr>
        <p:spPr/>
        <p:txBody>
          <a:bodyPr/>
          <a:lstStyle/>
          <a:p>
            <a:r>
              <a:rPr lang="en-GB" noProof="0" dirty="0"/>
              <a:t>© Lloyd’s</a:t>
            </a:r>
          </a:p>
        </p:txBody>
      </p:sp>
      <p:sp>
        <p:nvSpPr>
          <p:cNvPr id="6" name="Text Placeholder 5">
            <a:extLst>
              <a:ext uri="{FF2B5EF4-FFF2-40B4-BE49-F238E27FC236}">
                <a16:creationId xmlns:a16="http://schemas.microsoft.com/office/drawing/2014/main" id="{A82E8303-EA7E-429E-B1D8-CFF028A239DB}"/>
              </a:ext>
            </a:extLst>
          </p:cNvPr>
          <p:cNvSpPr>
            <a:spLocks noGrp="1"/>
          </p:cNvSpPr>
          <p:nvPr>
            <p:ph type="body" sz="quarter" idx="13"/>
          </p:nvPr>
        </p:nvSpPr>
        <p:spPr/>
        <p:txBody>
          <a:bodyPr/>
          <a:lstStyle/>
          <a:p>
            <a:r>
              <a:rPr lang="en-GB" sz="2000" b="1" dirty="0"/>
              <a:t>Programme Overview &amp; Audience</a:t>
            </a:r>
            <a:endParaRPr lang="en-GB" sz="2000" dirty="0"/>
          </a:p>
        </p:txBody>
      </p:sp>
      <p:sp>
        <p:nvSpPr>
          <p:cNvPr id="10" name="Rectangle 9">
            <a:extLst>
              <a:ext uri="{FF2B5EF4-FFF2-40B4-BE49-F238E27FC236}">
                <a16:creationId xmlns:a16="http://schemas.microsoft.com/office/drawing/2014/main" id="{AC1951CE-20C0-7BA4-11C8-1BA0D08D364E}"/>
              </a:ext>
            </a:extLst>
          </p:cNvPr>
          <p:cNvSpPr/>
          <p:nvPr/>
        </p:nvSpPr>
        <p:spPr>
          <a:xfrm>
            <a:off x="473545" y="5010892"/>
            <a:ext cx="9100862" cy="525050"/>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6</a:t>
            </a:r>
            <a:r>
              <a:rPr lang="en-GB" dirty="0">
                <a:solidFill>
                  <a:schemeClr val="bg1"/>
                </a:solidFill>
              </a:rPr>
              <a:t> </a:t>
            </a:r>
            <a:r>
              <a:rPr lang="en-GB" sz="2400" dirty="0"/>
              <a:t>month programme</a:t>
            </a:r>
          </a:p>
        </p:txBody>
      </p:sp>
      <p:sp>
        <p:nvSpPr>
          <p:cNvPr id="11" name="Rectangle 10">
            <a:extLst>
              <a:ext uri="{FF2B5EF4-FFF2-40B4-BE49-F238E27FC236}">
                <a16:creationId xmlns:a16="http://schemas.microsoft.com/office/drawing/2014/main" id="{3A4E64DF-40FA-C75D-7F93-FCAB8C69792F}"/>
              </a:ext>
            </a:extLst>
          </p:cNvPr>
          <p:cNvSpPr/>
          <p:nvPr/>
        </p:nvSpPr>
        <p:spPr>
          <a:xfrm>
            <a:off x="473545" y="5540403"/>
            <a:ext cx="4413868" cy="910584"/>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15 participants from the</a:t>
            </a:r>
            <a:br>
              <a:rPr lang="en-GB" dirty="0"/>
            </a:br>
            <a:r>
              <a:rPr lang="en-GB" dirty="0"/>
              <a:t>        Corporation and the Industry </a:t>
            </a:r>
          </a:p>
        </p:txBody>
      </p:sp>
      <p:sp>
        <p:nvSpPr>
          <p:cNvPr id="12" name="Rectangle 11">
            <a:extLst>
              <a:ext uri="{FF2B5EF4-FFF2-40B4-BE49-F238E27FC236}">
                <a16:creationId xmlns:a16="http://schemas.microsoft.com/office/drawing/2014/main" id="{BFE14802-5F7C-0F00-7958-5BD2A6010AE7}"/>
              </a:ext>
            </a:extLst>
          </p:cNvPr>
          <p:cNvSpPr/>
          <p:nvPr/>
        </p:nvSpPr>
        <p:spPr>
          <a:xfrm>
            <a:off x="5078606" y="5540404"/>
            <a:ext cx="4495801" cy="910583"/>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4 x 1 day development session,  </a:t>
            </a:r>
          </a:p>
          <a:p>
            <a:pPr algn="ctr"/>
            <a:r>
              <a:rPr lang="en-GB" dirty="0"/>
              <a:t>Senior Female Role model session  </a:t>
            </a:r>
            <a:br>
              <a:rPr lang="en-GB" dirty="0"/>
            </a:br>
            <a:r>
              <a:rPr lang="en-GB" dirty="0"/>
              <a:t> &amp; Personality profile report</a:t>
            </a:r>
          </a:p>
        </p:txBody>
      </p:sp>
      <p:sp>
        <p:nvSpPr>
          <p:cNvPr id="13" name="Rectangle 12">
            <a:extLst>
              <a:ext uri="{FF2B5EF4-FFF2-40B4-BE49-F238E27FC236}">
                <a16:creationId xmlns:a16="http://schemas.microsoft.com/office/drawing/2014/main" id="{4DCCB91C-CCB1-F646-CC51-029AD3A2E3F6}"/>
              </a:ext>
            </a:extLst>
          </p:cNvPr>
          <p:cNvSpPr/>
          <p:nvPr/>
        </p:nvSpPr>
        <p:spPr>
          <a:xfrm>
            <a:off x="477077" y="6455448"/>
            <a:ext cx="2454081" cy="452693"/>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Sponsoring</a:t>
            </a:r>
          </a:p>
        </p:txBody>
      </p:sp>
      <p:sp>
        <p:nvSpPr>
          <p:cNvPr id="14" name="Rectangle 13">
            <a:extLst>
              <a:ext uri="{FF2B5EF4-FFF2-40B4-BE49-F238E27FC236}">
                <a16:creationId xmlns:a16="http://schemas.microsoft.com/office/drawing/2014/main" id="{42C6A376-93E5-2182-9352-24A98ABE9018}"/>
              </a:ext>
            </a:extLst>
          </p:cNvPr>
          <p:cNvSpPr/>
          <p:nvPr/>
        </p:nvSpPr>
        <p:spPr>
          <a:xfrm>
            <a:off x="3140608" y="6455448"/>
            <a:ext cx="3762375" cy="45705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Mentoring</a:t>
            </a:r>
          </a:p>
        </p:txBody>
      </p:sp>
      <p:sp>
        <p:nvSpPr>
          <p:cNvPr id="15" name="Rectangle 14">
            <a:extLst>
              <a:ext uri="{FF2B5EF4-FFF2-40B4-BE49-F238E27FC236}">
                <a16:creationId xmlns:a16="http://schemas.microsoft.com/office/drawing/2014/main" id="{7CFF7F13-79DB-C12C-ABCB-EA3788B4A4EE}"/>
              </a:ext>
            </a:extLst>
          </p:cNvPr>
          <p:cNvSpPr/>
          <p:nvPr/>
        </p:nvSpPr>
        <p:spPr>
          <a:xfrm>
            <a:off x="7103639" y="6450987"/>
            <a:ext cx="2470768" cy="45705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Networking</a:t>
            </a:r>
          </a:p>
        </p:txBody>
      </p:sp>
    </p:spTree>
    <p:extLst>
      <p:ext uri="{BB962C8B-B14F-4D97-AF65-F5344CB8AC3E}">
        <p14:creationId xmlns:p14="http://schemas.microsoft.com/office/powerpoint/2010/main" val="2443283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D3713-C177-43E0-84BC-61E0AEA8135D}"/>
              </a:ext>
            </a:extLst>
          </p:cNvPr>
          <p:cNvSpPr>
            <a:spLocks noGrp="1"/>
          </p:cNvSpPr>
          <p:nvPr>
            <p:ph type="title"/>
          </p:nvPr>
        </p:nvSpPr>
        <p:spPr/>
        <p:txBody>
          <a:bodyPr/>
          <a:lstStyle/>
          <a:p>
            <a:r>
              <a:rPr lang="en-GB" sz="3600" b="1" dirty="0">
                <a:solidFill>
                  <a:schemeClr val="tx1"/>
                </a:solidFill>
              </a:rPr>
              <a:t>Advance</a:t>
            </a:r>
            <a:endParaRPr lang="en-GB" sz="3600" dirty="0"/>
          </a:p>
        </p:txBody>
      </p:sp>
      <p:sp>
        <p:nvSpPr>
          <p:cNvPr id="3" name="Content Placeholder 2">
            <a:extLst>
              <a:ext uri="{FF2B5EF4-FFF2-40B4-BE49-F238E27FC236}">
                <a16:creationId xmlns:a16="http://schemas.microsoft.com/office/drawing/2014/main" id="{F50D71BC-4A4D-411E-9611-813B7CA8DBED}"/>
              </a:ext>
            </a:extLst>
          </p:cNvPr>
          <p:cNvSpPr>
            <a:spLocks noGrp="1"/>
          </p:cNvSpPr>
          <p:nvPr>
            <p:ph sz="half" idx="1"/>
          </p:nvPr>
        </p:nvSpPr>
        <p:spPr>
          <a:xfrm>
            <a:off x="444375" y="1856501"/>
            <a:ext cx="5157639" cy="5075749"/>
          </a:xfrm>
        </p:spPr>
        <p:txBody>
          <a:bodyPr/>
          <a:lstStyle/>
          <a:p>
            <a:pPr marL="285750" indent="-285750">
              <a:buFont typeface="Arial" panose="020B0604020202020204" pitchFamily="34" charset="0"/>
              <a:buChar char="•"/>
            </a:pPr>
            <a:r>
              <a:rPr lang="en-GB" sz="1600" dirty="0">
                <a:solidFill>
                  <a:schemeClr val="tx1"/>
                </a:solidFill>
              </a:rPr>
              <a:t>Gain additional </a:t>
            </a:r>
            <a:r>
              <a:rPr lang="en-GB" sz="1600" b="1" dirty="0"/>
              <a:t>personal skills development </a:t>
            </a:r>
            <a:r>
              <a:rPr lang="en-GB" sz="1600" dirty="0">
                <a:solidFill>
                  <a:schemeClr val="tx1"/>
                </a:solidFill>
              </a:rPr>
              <a:t>NOT normally provided in traditional Leadership programmes</a:t>
            </a:r>
          </a:p>
          <a:p>
            <a:pPr marL="285750" indent="-285750">
              <a:buFont typeface="Arial" panose="020B0604020202020204" pitchFamily="34" charset="0"/>
              <a:buChar char="•"/>
            </a:pPr>
            <a:r>
              <a:rPr lang="en-GB" sz="1600" b="1" dirty="0"/>
              <a:t>Engage with senior leaders </a:t>
            </a:r>
            <a:r>
              <a:rPr lang="en-GB" sz="1600" dirty="0">
                <a:solidFill>
                  <a:schemeClr val="tx1"/>
                </a:solidFill>
              </a:rPr>
              <a:t>from their own organisation through their sponsor and navigate amongst senior leaders with confidence </a:t>
            </a:r>
          </a:p>
          <a:p>
            <a:pPr marL="285750" indent="-285750">
              <a:buFont typeface="Arial" panose="020B0604020202020204" pitchFamily="34" charset="0"/>
              <a:buChar char="•"/>
            </a:pPr>
            <a:r>
              <a:rPr lang="en-GB" sz="1600" dirty="0">
                <a:solidFill>
                  <a:schemeClr val="tx1"/>
                </a:solidFill>
              </a:rPr>
              <a:t>Learn to </a:t>
            </a:r>
            <a:r>
              <a:rPr lang="en-GB" sz="1600" b="1" dirty="0"/>
              <a:t>manage themselves and their careers </a:t>
            </a:r>
            <a:r>
              <a:rPr lang="en-GB" sz="1600" dirty="0">
                <a:solidFill>
                  <a:schemeClr val="tx1"/>
                </a:solidFill>
              </a:rPr>
              <a:t>effectively and confidently </a:t>
            </a:r>
          </a:p>
          <a:p>
            <a:pPr marL="285750" indent="-285750">
              <a:buFont typeface="Arial" panose="020B0604020202020204" pitchFamily="34" charset="0"/>
              <a:buChar char="•"/>
            </a:pPr>
            <a:r>
              <a:rPr lang="en-GB" sz="1600" b="1" dirty="0"/>
              <a:t>Gain insights from mentors, sponsors </a:t>
            </a:r>
            <a:r>
              <a:rPr lang="en-GB" sz="1600" dirty="0">
                <a:solidFill>
                  <a:schemeClr val="tx1"/>
                </a:solidFill>
              </a:rPr>
              <a:t>and female programme facilitators         </a:t>
            </a:r>
          </a:p>
          <a:p>
            <a:pPr marL="285750" indent="-285750">
              <a:buFont typeface="Arial" panose="020B0604020202020204" pitchFamily="34" charset="0"/>
              <a:buChar char="•"/>
            </a:pPr>
            <a:r>
              <a:rPr lang="en-GB" sz="1600" b="1" dirty="0"/>
              <a:t>Grow in confidence </a:t>
            </a:r>
            <a:r>
              <a:rPr lang="en-GB" sz="1600" dirty="0">
                <a:solidFill>
                  <a:schemeClr val="tx1"/>
                </a:solidFill>
              </a:rPr>
              <a:t>and develop the</a:t>
            </a:r>
            <a:r>
              <a:rPr lang="en-GB" sz="1600" b="1" dirty="0"/>
              <a:t> capability </a:t>
            </a:r>
            <a:r>
              <a:rPr lang="en-GB" sz="1600" dirty="0">
                <a:solidFill>
                  <a:schemeClr val="tx1"/>
                </a:solidFill>
              </a:rPr>
              <a:t>to apply what they have learned </a:t>
            </a:r>
          </a:p>
          <a:p>
            <a:pPr marL="285750" indent="-285750">
              <a:buFont typeface="Arial" panose="020B0604020202020204" pitchFamily="34" charset="0"/>
              <a:buChar char="•"/>
            </a:pPr>
            <a:r>
              <a:rPr lang="en-GB" sz="1600" dirty="0">
                <a:solidFill>
                  <a:schemeClr val="tx1"/>
                </a:solidFill>
              </a:rPr>
              <a:t>Expand their network by joining the </a:t>
            </a:r>
            <a:r>
              <a:rPr lang="en-GB" sz="1600" b="1" dirty="0"/>
              <a:t>Advance</a:t>
            </a:r>
            <a:r>
              <a:rPr lang="en-GB" sz="1600" dirty="0">
                <a:solidFill>
                  <a:schemeClr val="tx1"/>
                </a:solidFill>
              </a:rPr>
              <a:t> </a:t>
            </a:r>
            <a:r>
              <a:rPr lang="en-GB" sz="1600" b="1" dirty="0"/>
              <a:t>Alumni</a:t>
            </a: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Have access to </a:t>
            </a:r>
            <a:r>
              <a:rPr lang="en-GB" sz="1600" b="1" dirty="0"/>
              <a:t>post-programme development </a:t>
            </a:r>
            <a:r>
              <a:rPr lang="en-GB" sz="1600" dirty="0">
                <a:solidFill>
                  <a:schemeClr val="tx1"/>
                </a:solidFill>
              </a:rPr>
              <a:t>opportunities as they are made available</a:t>
            </a:r>
          </a:p>
        </p:txBody>
      </p:sp>
      <p:sp>
        <p:nvSpPr>
          <p:cNvPr id="5" name="Footer Placeholder 4">
            <a:extLst>
              <a:ext uri="{FF2B5EF4-FFF2-40B4-BE49-F238E27FC236}">
                <a16:creationId xmlns:a16="http://schemas.microsoft.com/office/drawing/2014/main" id="{0610D4E4-C0E2-43D3-B444-0674B93A1064}"/>
              </a:ext>
            </a:extLst>
          </p:cNvPr>
          <p:cNvSpPr>
            <a:spLocks noGrp="1"/>
          </p:cNvSpPr>
          <p:nvPr>
            <p:ph type="ftr" sz="quarter" idx="11"/>
          </p:nvPr>
        </p:nvSpPr>
        <p:spPr/>
        <p:txBody>
          <a:bodyPr/>
          <a:lstStyle/>
          <a:p>
            <a:r>
              <a:rPr lang="en-GB" noProof="0" dirty="0"/>
              <a:t>© Lloyd’s</a:t>
            </a:r>
          </a:p>
        </p:txBody>
      </p:sp>
      <p:sp>
        <p:nvSpPr>
          <p:cNvPr id="6" name="Text Placeholder 5">
            <a:extLst>
              <a:ext uri="{FF2B5EF4-FFF2-40B4-BE49-F238E27FC236}">
                <a16:creationId xmlns:a16="http://schemas.microsoft.com/office/drawing/2014/main" id="{CB3B1C18-EB3D-498D-AD6D-CA2F7556F82D}"/>
              </a:ext>
            </a:extLst>
          </p:cNvPr>
          <p:cNvSpPr>
            <a:spLocks noGrp="1"/>
          </p:cNvSpPr>
          <p:nvPr>
            <p:ph type="body" sz="quarter" idx="13"/>
          </p:nvPr>
        </p:nvSpPr>
        <p:spPr/>
        <p:txBody>
          <a:bodyPr/>
          <a:lstStyle/>
          <a:p>
            <a:r>
              <a:rPr lang="en-GB" sz="2000" b="1" dirty="0"/>
              <a:t>Programme Benefits - Participants will:</a:t>
            </a:r>
            <a:endParaRPr lang="en-GB" sz="2000" dirty="0"/>
          </a:p>
        </p:txBody>
      </p:sp>
      <p:pic>
        <p:nvPicPr>
          <p:cNvPr id="9" name="Picture 8" descr="A group of people in a room&#10;&#10;Description automatically generated">
            <a:extLst>
              <a:ext uri="{FF2B5EF4-FFF2-40B4-BE49-F238E27FC236}">
                <a16:creationId xmlns:a16="http://schemas.microsoft.com/office/drawing/2014/main" id="{E6B22589-745A-3E6F-182E-2B5ABF131380}"/>
              </a:ext>
            </a:extLst>
          </p:cNvPr>
          <p:cNvPicPr>
            <a:picLocks noChangeAspect="1"/>
          </p:cNvPicPr>
          <p:nvPr/>
        </p:nvPicPr>
        <p:blipFill rotWithShape="1">
          <a:blip r:embed="rId2">
            <a:extLst>
              <a:ext uri="{28A0092B-C50C-407E-A947-70E740481C1C}">
                <a14:useLocalDpi xmlns:a14="http://schemas.microsoft.com/office/drawing/2010/main" val="0"/>
              </a:ext>
            </a:extLst>
          </a:blip>
          <a:srcRect l="14144" t="24987" r="50996" b="17057"/>
          <a:stretch/>
        </p:blipFill>
        <p:spPr>
          <a:xfrm>
            <a:off x="5939798" y="2114844"/>
            <a:ext cx="3648827" cy="4065239"/>
          </a:xfrm>
          <a:prstGeom prst="rect">
            <a:avLst/>
          </a:prstGeom>
        </p:spPr>
      </p:pic>
    </p:spTree>
    <p:extLst>
      <p:ext uri="{BB962C8B-B14F-4D97-AF65-F5344CB8AC3E}">
        <p14:creationId xmlns:p14="http://schemas.microsoft.com/office/powerpoint/2010/main" val="1922013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 Lloyd's </a:t>
            </a:r>
          </a:p>
        </p:txBody>
      </p:sp>
      <p:graphicFrame>
        <p:nvGraphicFramePr>
          <p:cNvPr id="9" name="Table 8">
            <a:extLst>
              <a:ext uri="{FF2B5EF4-FFF2-40B4-BE49-F238E27FC236}">
                <a16:creationId xmlns:a16="http://schemas.microsoft.com/office/drawing/2014/main" id="{B9A208DB-DD24-3C1A-3728-A7F0576FDFF5}"/>
              </a:ext>
            </a:extLst>
          </p:cNvPr>
          <p:cNvGraphicFramePr>
            <a:graphicFrameLocks noGrp="1"/>
          </p:cNvGraphicFramePr>
          <p:nvPr>
            <p:extLst>
              <p:ext uri="{D42A27DB-BD31-4B8C-83A1-F6EECF244321}">
                <p14:modId xmlns:p14="http://schemas.microsoft.com/office/powerpoint/2010/main" val="778068923"/>
              </p:ext>
            </p:extLst>
          </p:nvPr>
        </p:nvGraphicFramePr>
        <p:xfrm>
          <a:off x="1407758" y="1777547"/>
          <a:ext cx="7275828" cy="4097735"/>
        </p:xfrm>
        <a:graphic>
          <a:graphicData uri="http://schemas.openxmlformats.org/drawingml/2006/table">
            <a:tbl>
              <a:tblPr firstRow="1"/>
              <a:tblGrid>
                <a:gridCol w="361459">
                  <a:extLst>
                    <a:ext uri="{9D8B030D-6E8A-4147-A177-3AD203B41FA5}">
                      <a16:colId xmlns:a16="http://schemas.microsoft.com/office/drawing/2014/main" val="292697422"/>
                    </a:ext>
                  </a:extLst>
                </a:gridCol>
                <a:gridCol w="2063817">
                  <a:extLst>
                    <a:ext uri="{9D8B030D-6E8A-4147-A177-3AD203B41FA5}">
                      <a16:colId xmlns:a16="http://schemas.microsoft.com/office/drawing/2014/main" val="1692456318"/>
                    </a:ext>
                  </a:extLst>
                </a:gridCol>
                <a:gridCol w="361459">
                  <a:extLst>
                    <a:ext uri="{9D8B030D-6E8A-4147-A177-3AD203B41FA5}">
                      <a16:colId xmlns:a16="http://schemas.microsoft.com/office/drawing/2014/main" val="2726313635"/>
                    </a:ext>
                  </a:extLst>
                </a:gridCol>
                <a:gridCol w="2063817">
                  <a:extLst>
                    <a:ext uri="{9D8B030D-6E8A-4147-A177-3AD203B41FA5}">
                      <a16:colId xmlns:a16="http://schemas.microsoft.com/office/drawing/2014/main" val="3559968171"/>
                    </a:ext>
                  </a:extLst>
                </a:gridCol>
                <a:gridCol w="361459">
                  <a:extLst>
                    <a:ext uri="{9D8B030D-6E8A-4147-A177-3AD203B41FA5}">
                      <a16:colId xmlns:a16="http://schemas.microsoft.com/office/drawing/2014/main" val="2407628545"/>
                    </a:ext>
                  </a:extLst>
                </a:gridCol>
                <a:gridCol w="2063817">
                  <a:extLst>
                    <a:ext uri="{9D8B030D-6E8A-4147-A177-3AD203B41FA5}">
                      <a16:colId xmlns:a16="http://schemas.microsoft.com/office/drawing/2014/main" val="4011449011"/>
                    </a:ext>
                  </a:extLst>
                </a:gridCol>
              </a:tblGrid>
              <a:tr h="770852">
                <a:tc>
                  <a:txBody>
                    <a:bodyPr/>
                    <a:lstStyle/>
                    <a:p>
                      <a:pPr algn="ctr" fontAlgn="ctr"/>
                      <a:r>
                        <a:rPr lang="en-GB" sz="1600" b="1" i="0" u="none" strike="noStrike" dirty="0">
                          <a:solidFill>
                            <a:schemeClr val="bg1"/>
                          </a:solidFill>
                          <a:effectLst/>
                          <a:latin typeface="Arial" panose="020B0604020202020204" pitchFamily="34" charset="0"/>
                        </a:rPr>
                        <a:t>1</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rPr>
                        <a:t> 14</a:t>
                      </a:r>
                      <a:r>
                        <a:rPr lang="en-US" sz="1200" b="1" i="0" u="none" strike="noStrike" baseline="30000" dirty="0">
                          <a:solidFill>
                            <a:srgbClr val="000000"/>
                          </a:solidFill>
                          <a:effectLst/>
                          <a:latin typeface="Arial" panose="020B0604020202020204" pitchFamily="34" charset="0"/>
                        </a:rPr>
                        <a:t>th</a:t>
                      </a:r>
                      <a:r>
                        <a:rPr lang="en-US" sz="1200" b="1" i="0" u="none" strike="noStrike" dirty="0">
                          <a:solidFill>
                            <a:srgbClr val="000000"/>
                          </a:solidFill>
                          <a:effectLst/>
                          <a:latin typeface="Arial" panose="020B0604020202020204" pitchFamily="34" charset="0"/>
                        </a:rPr>
                        <a:t> Sep 2023, 13:00-15:00</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99"/>
                          </a:solidFill>
                          <a:effectLst/>
                          <a:latin typeface="Arial" panose="020B0604020202020204" pitchFamily="34" charset="0"/>
                        </a:rPr>
                        <a:t>LAUNCH EVENT</a:t>
                      </a:r>
                      <a:r>
                        <a:rPr lang="en-US" sz="1200" b="0" i="0" u="none" strike="noStrike" dirty="0">
                          <a:solidFill>
                            <a:srgbClr val="000000"/>
                          </a:solidFill>
                          <a:effectLst/>
                          <a:latin typeface="Arial" panose="020B0604020202020204" pitchFamily="34" charset="0"/>
                        </a:rPr>
                        <a:t> </a:t>
                      </a:r>
                    </a:p>
                    <a:p>
                      <a:pPr algn="ctr" fontAlgn="ctr"/>
                      <a:r>
                        <a:rPr lang="en-US" sz="1200" b="0" i="0" u="none" strike="noStrike" dirty="0">
                          <a:solidFill>
                            <a:srgbClr val="000000"/>
                          </a:solidFill>
                          <a:effectLst/>
                          <a:latin typeface="Arial" panose="020B0604020202020204" pitchFamily="34" charset="0"/>
                        </a:rPr>
                        <a:t>for </a:t>
                      </a:r>
                      <a:r>
                        <a:rPr lang="en-US" sz="1200" b="1" i="0" u="none" strike="noStrike" dirty="0">
                          <a:solidFill>
                            <a:srgbClr val="000099"/>
                          </a:solidFill>
                          <a:effectLst/>
                          <a:latin typeface="Arial" panose="020B0604020202020204" pitchFamily="34" charset="0"/>
                        </a:rPr>
                        <a:t>Delegates</a:t>
                      </a:r>
                      <a:endParaRPr lang="en-US" sz="1200" b="0" i="0" u="none" strike="noStrike" dirty="0">
                        <a:solidFill>
                          <a:srgbClr val="000000"/>
                        </a:solidFill>
                        <a:effectLst/>
                        <a:latin typeface="Arial" panose="020B0604020202020204" pitchFamily="34" charset="0"/>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chemeClr val="bg1"/>
                          </a:solidFill>
                          <a:effectLst/>
                          <a:latin typeface="Arial" panose="020B0604020202020204" pitchFamily="34" charset="0"/>
                        </a:rPr>
                        <a:t>5</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rPr>
                        <a:t> 9</a:t>
                      </a:r>
                      <a:r>
                        <a:rPr lang="en-US" sz="1200" b="1" i="0" u="none" strike="noStrike" baseline="30000" dirty="0">
                          <a:solidFill>
                            <a:srgbClr val="000000"/>
                          </a:solidFill>
                          <a:effectLst/>
                          <a:latin typeface="Arial" panose="020B0604020202020204" pitchFamily="34" charset="0"/>
                        </a:rPr>
                        <a:t>th</a:t>
                      </a:r>
                      <a:r>
                        <a:rPr lang="en-US" sz="1200" b="1" i="0" u="none" strike="noStrike" dirty="0">
                          <a:solidFill>
                            <a:srgbClr val="000000"/>
                          </a:solidFill>
                          <a:effectLst/>
                          <a:latin typeface="Arial" panose="020B0604020202020204" pitchFamily="34" charset="0"/>
                        </a:rPr>
                        <a:t> Nov 2023, Full day</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99"/>
                          </a:solidFill>
                          <a:effectLst/>
                          <a:latin typeface="Arial" panose="020B0604020202020204" pitchFamily="34" charset="0"/>
                        </a:rPr>
                        <a:t>MODULE 1</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Unlocking</a:t>
                      </a:r>
                    </a:p>
                    <a:p>
                      <a:pPr algn="ctr" fontAlgn="ctr"/>
                      <a:r>
                        <a:rPr lang="en-US" sz="1200" b="0" i="0" u="none" strike="noStrike" dirty="0">
                          <a:solidFill>
                            <a:srgbClr val="000000"/>
                          </a:solidFill>
                          <a:effectLst/>
                          <a:latin typeface="Arial" panose="020B0604020202020204" pitchFamily="34" charset="0"/>
                        </a:rPr>
                        <a:t> Self-Limiting Beliefs</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chemeClr val="bg1"/>
                          </a:solidFill>
                          <a:effectLst/>
                          <a:latin typeface="Arial" panose="020B0604020202020204" pitchFamily="34" charset="0"/>
                        </a:rPr>
                        <a:t>9</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rPr>
                        <a:t>7</a:t>
                      </a:r>
                      <a:r>
                        <a:rPr lang="en-US" sz="1200" b="1" i="0" u="none" strike="noStrike" baseline="30000" dirty="0">
                          <a:solidFill>
                            <a:srgbClr val="000000"/>
                          </a:solidFill>
                          <a:effectLst/>
                          <a:latin typeface="Arial" panose="020B0604020202020204" pitchFamily="34" charset="0"/>
                        </a:rPr>
                        <a:t>th</a:t>
                      </a:r>
                      <a:r>
                        <a:rPr lang="en-US" sz="1200" b="1" i="0" u="none" strike="noStrike" dirty="0">
                          <a:solidFill>
                            <a:srgbClr val="000000"/>
                          </a:solidFill>
                          <a:effectLst/>
                          <a:latin typeface="Arial" panose="020B0604020202020204" pitchFamily="34" charset="0"/>
                        </a:rPr>
                        <a:t> Dec 2023, Full day</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99"/>
                          </a:solidFill>
                          <a:effectLst/>
                          <a:latin typeface="Arial" panose="020B0604020202020204" pitchFamily="34" charset="0"/>
                        </a:rPr>
                        <a:t>MODULE 3</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Navigating &amp; </a:t>
                      </a:r>
                    </a:p>
                    <a:p>
                      <a:pPr algn="ctr" fontAlgn="ctr"/>
                      <a:r>
                        <a:rPr lang="en-US" sz="1200" b="0" i="0" u="none" strike="noStrike" dirty="0">
                          <a:solidFill>
                            <a:srgbClr val="000000"/>
                          </a:solidFill>
                          <a:effectLst/>
                          <a:latin typeface="Arial" panose="020B0604020202020204" pitchFamily="34" charset="0"/>
                        </a:rPr>
                        <a:t>Influencing Stakeholders </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165178725"/>
                  </a:ext>
                </a:extLst>
              </a:tr>
              <a:tr h="239899">
                <a:tc>
                  <a:txBody>
                    <a:bodyPr/>
                    <a:lstStyle/>
                    <a:p>
                      <a:pPr algn="ctr" fontAlgn="ctr"/>
                      <a:endParaRPr lang="en-GB" sz="1600" b="1" i="0" u="none" strike="noStrike" dirty="0">
                        <a:solidFill>
                          <a:schemeClr val="bg1"/>
                        </a:solidFill>
                        <a:effectLst/>
                        <a:latin typeface="Arial" panose="020B0604020202020204" pitchFamily="34" charset="0"/>
                      </a:endParaRP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n-GB" sz="1600" b="0" i="0" u="none" strike="noStrike" dirty="0">
                        <a:solidFill>
                          <a:srgbClr val="000000"/>
                        </a:solidFill>
                        <a:effectLst/>
                        <a:latin typeface="Arial" panose="020B0604020202020204" pitchFamily="34" charset="0"/>
                      </a:endParaRPr>
                    </a:p>
                  </a:txBody>
                  <a:tcPr marL="7620" marR="7620" marT="7620" marB="0" anchor="b">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endParaRPr lang="en-GB" sz="1600" b="1" i="0" u="none" strike="noStrike" dirty="0">
                        <a:solidFill>
                          <a:schemeClr val="bg1"/>
                        </a:solidFill>
                        <a:effectLst/>
                        <a:latin typeface="Arial" panose="020B0604020202020204" pitchFamily="34" charset="0"/>
                      </a:endParaRP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n-GB" sz="1600" b="0" i="0" u="none" strike="noStrike" dirty="0">
                        <a:solidFill>
                          <a:srgbClr val="000000"/>
                        </a:solidFill>
                        <a:effectLst/>
                        <a:latin typeface="Arial" panose="020B0604020202020204" pitchFamily="34" charset="0"/>
                      </a:endParaRPr>
                    </a:p>
                  </a:txBody>
                  <a:tcPr marL="7620" marR="7620" marT="7620" marB="0" anchor="b">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endParaRPr lang="en-GB" sz="1600" b="1" i="0" u="none" strike="noStrike" dirty="0">
                        <a:solidFill>
                          <a:schemeClr val="bg1"/>
                        </a:solidFill>
                        <a:effectLst/>
                        <a:latin typeface="Arial" panose="020B0604020202020204" pitchFamily="34" charset="0"/>
                      </a:endParaRP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n-GB" sz="1600" b="0" i="0" u="none" strike="noStrike" dirty="0">
                        <a:solidFill>
                          <a:srgbClr val="000000"/>
                        </a:solidFill>
                        <a:effectLst/>
                        <a:latin typeface="Arial" panose="020B0604020202020204" pitchFamily="34" charset="0"/>
                      </a:endParaRPr>
                    </a:p>
                  </a:txBody>
                  <a:tcPr marL="7620" marR="7620" marT="7620" marB="0" anchor="b">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80373092"/>
                  </a:ext>
                </a:extLst>
              </a:tr>
              <a:tr h="879631">
                <a:tc>
                  <a:txBody>
                    <a:bodyPr/>
                    <a:lstStyle/>
                    <a:p>
                      <a:pPr algn="ctr" fontAlgn="ctr"/>
                      <a:r>
                        <a:rPr lang="en-GB" sz="1600" b="1" i="0" u="none" strike="noStrike" dirty="0">
                          <a:solidFill>
                            <a:schemeClr val="bg1"/>
                          </a:solidFill>
                          <a:effectLst/>
                          <a:latin typeface="Arial" panose="020B0604020202020204" pitchFamily="34" charset="0"/>
                        </a:rPr>
                        <a:t>2</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ctr"/>
                      <a:r>
                        <a:rPr lang="en-US" sz="1200" b="1" i="0" u="none" strike="noStrike" dirty="0">
                          <a:solidFill>
                            <a:srgbClr val="000000"/>
                          </a:solidFill>
                          <a:effectLst/>
                          <a:latin typeface="Arial" panose="020B0604020202020204" pitchFamily="34" charset="0"/>
                        </a:rPr>
                        <a:t>14</a:t>
                      </a:r>
                      <a:r>
                        <a:rPr lang="en-US" sz="1200" b="1" i="0" u="none" strike="noStrike" baseline="30000" dirty="0">
                          <a:solidFill>
                            <a:srgbClr val="000000"/>
                          </a:solidFill>
                          <a:effectLst/>
                          <a:latin typeface="Arial" panose="020B0604020202020204" pitchFamily="34" charset="0"/>
                        </a:rPr>
                        <a:t>th</a:t>
                      </a:r>
                      <a:r>
                        <a:rPr lang="en-US" sz="1200" b="1" i="0" u="none" strike="noStrike" dirty="0">
                          <a:solidFill>
                            <a:srgbClr val="000000"/>
                          </a:solidFill>
                          <a:effectLst/>
                          <a:latin typeface="Arial" panose="020B0604020202020204" pitchFamily="34" charset="0"/>
                        </a:rPr>
                        <a:t> Sep 2023</a:t>
                      </a:r>
                      <a:r>
                        <a:rPr lang="en-US" sz="1200" b="1" i="0" u="none" strike="noStrike">
                          <a:solidFill>
                            <a:srgbClr val="000000"/>
                          </a:solidFill>
                          <a:effectLst/>
                          <a:latin typeface="Arial" panose="020B0604020202020204" pitchFamily="34" charset="0"/>
                        </a:rPr>
                        <a:t>, 15:30-17:00</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99"/>
                          </a:solidFill>
                          <a:effectLst/>
                          <a:latin typeface="Arial" panose="020B0604020202020204" pitchFamily="34" charset="0"/>
                        </a:rPr>
                        <a:t>LAUNCH EVENT </a:t>
                      </a:r>
                      <a:r>
                        <a:rPr lang="en-US" sz="1200" b="0" i="0" u="none" strike="noStrike" dirty="0">
                          <a:solidFill>
                            <a:srgbClr val="000000"/>
                          </a:solidFill>
                          <a:effectLst/>
                          <a:latin typeface="Arial" panose="020B0604020202020204" pitchFamily="34" charset="0"/>
                        </a:rPr>
                        <a:t>for </a:t>
                      </a:r>
                      <a:r>
                        <a:rPr lang="en-US" sz="1200" b="1" i="0" u="none" strike="noStrike" dirty="0">
                          <a:solidFill>
                            <a:srgbClr val="000099"/>
                          </a:solidFill>
                          <a:effectLst/>
                          <a:latin typeface="Arial" panose="020B0604020202020204" pitchFamily="34" charset="0"/>
                        </a:rPr>
                        <a:t>Line Managers</a:t>
                      </a:r>
                      <a:r>
                        <a:rPr lang="en-US" sz="1200" b="0" i="0" u="none" strike="noStrike" dirty="0">
                          <a:solidFill>
                            <a:srgbClr val="000000"/>
                          </a:solidFill>
                          <a:effectLst/>
                          <a:latin typeface="Arial" panose="020B0604020202020204" pitchFamily="34" charset="0"/>
                        </a:rPr>
                        <a:t>, </a:t>
                      </a:r>
                      <a:r>
                        <a:rPr lang="en-US" sz="1200" b="1" i="0" u="none" strike="noStrike" dirty="0">
                          <a:solidFill>
                            <a:srgbClr val="000099"/>
                          </a:solidFill>
                          <a:effectLst/>
                          <a:latin typeface="Arial" panose="020B0604020202020204" pitchFamily="34" charset="0"/>
                        </a:rPr>
                        <a:t>Sponsors</a:t>
                      </a:r>
                      <a:r>
                        <a:rPr lang="en-US" sz="1200" b="0" i="0" u="none" strike="noStrike" dirty="0">
                          <a:solidFill>
                            <a:srgbClr val="000000"/>
                          </a:solidFill>
                          <a:effectLst/>
                          <a:latin typeface="Arial" panose="020B0604020202020204" pitchFamily="34" charset="0"/>
                        </a:rPr>
                        <a:t> &amp; </a:t>
                      </a:r>
                      <a:r>
                        <a:rPr lang="en-US" sz="1200" b="1" i="0" u="none" strike="noStrike" dirty="0">
                          <a:solidFill>
                            <a:srgbClr val="000099"/>
                          </a:solidFill>
                          <a:effectLst/>
                          <a:latin typeface="Arial" panose="020B0604020202020204" pitchFamily="34" charset="0"/>
                        </a:rPr>
                        <a:t>Mentors</a:t>
                      </a:r>
                      <a:r>
                        <a:rPr lang="en-US" sz="1200" b="0" i="0" u="none" strike="noStrike" dirty="0">
                          <a:solidFill>
                            <a:srgbClr val="000000"/>
                          </a:solidFill>
                          <a:effectLst/>
                          <a:latin typeface="Arial" panose="020B0604020202020204" pitchFamily="34" charset="0"/>
                        </a:rPr>
                        <a:t> </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chemeClr val="bg1"/>
                          </a:solidFill>
                          <a:effectLst/>
                          <a:latin typeface="Arial" panose="020B0604020202020204" pitchFamily="34" charset="0"/>
                        </a:rPr>
                        <a:t>6</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rPr>
                        <a:t>21</a:t>
                      </a:r>
                      <a:r>
                        <a:rPr lang="en-US" sz="1200" b="1" i="0" u="none" strike="noStrike" baseline="30000" dirty="0">
                          <a:solidFill>
                            <a:srgbClr val="000000"/>
                          </a:solidFill>
                          <a:effectLst/>
                          <a:latin typeface="Arial" panose="020B0604020202020204" pitchFamily="34" charset="0"/>
                        </a:rPr>
                        <a:t>st</a:t>
                      </a:r>
                      <a:r>
                        <a:rPr lang="en-US" sz="1200" b="1" i="0" u="none" strike="noStrike" dirty="0">
                          <a:solidFill>
                            <a:srgbClr val="000000"/>
                          </a:solidFill>
                          <a:effectLst/>
                          <a:latin typeface="Arial" panose="020B0604020202020204" pitchFamily="34" charset="0"/>
                        </a:rPr>
                        <a:t> Nov 2023, 09.00-14.00</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99"/>
                          </a:solidFill>
                          <a:effectLst/>
                          <a:latin typeface="Arial" panose="020B0604020202020204" pitchFamily="34" charset="0"/>
                        </a:rPr>
                        <a:t>MODULE 2</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Creating a Sense</a:t>
                      </a:r>
                    </a:p>
                    <a:p>
                      <a:pPr algn="ctr" fontAlgn="ctr"/>
                      <a:r>
                        <a:rPr lang="en-US" sz="1200" b="0" i="0" u="none" strike="noStrike" dirty="0">
                          <a:solidFill>
                            <a:srgbClr val="000000"/>
                          </a:solidFill>
                          <a:effectLst/>
                          <a:latin typeface="Arial" panose="020B0604020202020204" pitchFamily="34" charset="0"/>
                        </a:rPr>
                        <a:t> of Personal Brand &amp; Profile </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chemeClr val="bg1"/>
                          </a:solidFill>
                          <a:effectLst/>
                          <a:latin typeface="Arial" panose="020B0604020202020204" pitchFamily="34" charset="0"/>
                        </a:rPr>
                        <a:t>10</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rPr>
                        <a:t>17</a:t>
                      </a:r>
                      <a:r>
                        <a:rPr lang="en-US" sz="1200" b="1" i="0" u="none" strike="noStrike" baseline="30000" dirty="0">
                          <a:solidFill>
                            <a:srgbClr val="000000"/>
                          </a:solidFill>
                          <a:effectLst/>
                          <a:latin typeface="Arial" panose="020B0604020202020204" pitchFamily="34" charset="0"/>
                        </a:rPr>
                        <a:t>th</a:t>
                      </a:r>
                      <a:r>
                        <a:rPr lang="en-US" sz="1200" b="1" i="0" u="none" strike="noStrike" dirty="0">
                          <a:solidFill>
                            <a:srgbClr val="000000"/>
                          </a:solidFill>
                          <a:effectLst/>
                          <a:latin typeface="Arial" panose="020B0604020202020204" pitchFamily="34" charset="0"/>
                        </a:rPr>
                        <a:t> Jan 2024, Full day</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99"/>
                          </a:solidFill>
                          <a:effectLst/>
                          <a:latin typeface="Arial" panose="020B0604020202020204" pitchFamily="34" charset="0"/>
                        </a:rPr>
                        <a:t>MODULE 4</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Negotiation </a:t>
                      </a:r>
                    </a:p>
                    <a:p>
                      <a:pPr algn="ctr" fontAlgn="ctr"/>
                      <a:r>
                        <a:rPr lang="en-US" sz="1200" b="0" i="0" u="none" strike="noStrike" dirty="0">
                          <a:solidFill>
                            <a:srgbClr val="000000"/>
                          </a:solidFill>
                          <a:effectLst/>
                          <a:latin typeface="Arial" panose="020B0604020202020204" pitchFamily="34" charset="0"/>
                        </a:rPr>
                        <a:t>for Own Success</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543802663"/>
                  </a:ext>
                </a:extLst>
              </a:tr>
              <a:tr h="239899">
                <a:tc>
                  <a:txBody>
                    <a:bodyPr/>
                    <a:lstStyle/>
                    <a:p>
                      <a:pPr algn="ctr" fontAlgn="ctr"/>
                      <a:endParaRPr lang="en-GB" sz="1600" b="1" i="0" u="none" strike="noStrike" dirty="0">
                        <a:solidFill>
                          <a:schemeClr val="bg1"/>
                        </a:solidFill>
                        <a:effectLst/>
                        <a:latin typeface="Arial" panose="020B0604020202020204" pitchFamily="34" charset="0"/>
                      </a:endParaRP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n-GB" sz="1600" b="0" i="0" u="none" strike="noStrike" dirty="0">
                        <a:solidFill>
                          <a:srgbClr val="000000"/>
                        </a:solidFill>
                        <a:effectLst/>
                        <a:latin typeface="Arial" panose="020B0604020202020204" pitchFamily="34" charset="0"/>
                      </a:endParaRPr>
                    </a:p>
                  </a:txBody>
                  <a:tcPr marL="7620" marR="7620" marT="7620" marB="0" anchor="b">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endParaRPr lang="en-GB" sz="1600" b="1" i="0" u="none" strike="noStrike" dirty="0">
                        <a:solidFill>
                          <a:schemeClr val="bg1"/>
                        </a:solidFill>
                        <a:effectLst/>
                        <a:latin typeface="Arial" panose="020B0604020202020204" pitchFamily="34" charset="0"/>
                      </a:endParaRP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n-GB" sz="1600" b="0" i="0" u="none" strike="noStrike" dirty="0">
                        <a:solidFill>
                          <a:srgbClr val="000000"/>
                        </a:solidFill>
                        <a:effectLst/>
                        <a:latin typeface="Arial" panose="020B0604020202020204" pitchFamily="34" charset="0"/>
                      </a:endParaRPr>
                    </a:p>
                  </a:txBody>
                  <a:tcPr marL="7620" marR="7620" marT="7620" marB="0" anchor="b">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endParaRPr lang="en-GB" sz="1600" b="1" i="0" u="none" strike="noStrike" dirty="0">
                        <a:solidFill>
                          <a:schemeClr val="bg1"/>
                        </a:solidFill>
                        <a:effectLst/>
                        <a:latin typeface="Arial" panose="020B0604020202020204" pitchFamily="34" charset="0"/>
                      </a:endParaRPr>
                    </a:p>
                  </a:txBody>
                  <a:tcPr marL="7620" marR="7620" marT="762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n-GB" sz="1600" b="0" i="0" u="none" strike="noStrike" dirty="0">
                        <a:solidFill>
                          <a:srgbClr val="000000"/>
                        </a:solidFill>
                        <a:effectLst/>
                        <a:latin typeface="Arial" panose="020B0604020202020204" pitchFamily="34" charset="0"/>
                      </a:endParaRPr>
                    </a:p>
                  </a:txBody>
                  <a:tcPr marL="7620" marR="7620" marT="7620" marB="0" anchor="b">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0942115"/>
                  </a:ext>
                </a:extLst>
              </a:tr>
              <a:tr h="879631">
                <a:tc>
                  <a:txBody>
                    <a:bodyPr/>
                    <a:lstStyle/>
                    <a:p>
                      <a:pPr algn="ctr" fontAlgn="ctr"/>
                      <a:r>
                        <a:rPr lang="en-GB" sz="1600" b="1" i="0" u="none" strike="noStrike" dirty="0">
                          <a:solidFill>
                            <a:schemeClr val="bg1"/>
                          </a:solidFill>
                          <a:effectLst/>
                          <a:latin typeface="Arial" panose="020B0604020202020204" pitchFamily="34" charset="0"/>
                        </a:rPr>
                        <a:t>3</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ctr"/>
                      <a:r>
                        <a:rPr lang="en-US" sz="1200" b="1" i="0" u="none" strike="noStrike" dirty="0">
                          <a:solidFill>
                            <a:srgbClr val="000000"/>
                          </a:solidFill>
                          <a:effectLst/>
                          <a:latin typeface="Arial" panose="020B0604020202020204" pitchFamily="34" charset="0"/>
                        </a:rPr>
                        <a:t>21</a:t>
                      </a:r>
                      <a:r>
                        <a:rPr lang="en-US" sz="1200" b="1" i="0" u="none" strike="noStrike" baseline="30000" dirty="0">
                          <a:solidFill>
                            <a:srgbClr val="000000"/>
                          </a:solidFill>
                          <a:effectLst/>
                          <a:latin typeface="Arial" panose="020B0604020202020204" pitchFamily="34" charset="0"/>
                        </a:rPr>
                        <a:t>st</a:t>
                      </a:r>
                      <a:r>
                        <a:rPr lang="en-US" sz="1200" b="1" i="0" u="none" strike="noStrike" dirty="0">
                          <a:solidFill>
                            <a:srgbClr val="000000"/>
                          </a:solidFill>
                          <a:effectLst/>
                          <a:latin typeface="Arial" panose="020B0604020202020204" pitchFamily="34" charset="0"/>
                        </a:rPr>
                        <a:t> Sep 2023, 09:30-11:00</a:t>
                      </a:r>
                      <a:br>
                        <a:rPr lang="en-US" sz="1200" b="0" i="0" u="none" strike="noStrike" dirty="0">
                          <a:solidFill>
                            <a:srgbClr val="000000"/>
                          </a:solidFill>
                          <a:effectLst/>
                          <a:latin typeface="Arial" panose="020B0604020202020204" pitchFamily="34" charset="0"/>
                        </a:rPr>
                      </a:br>
                      <a:r>
                        <a:rPr lang="en-GB" sz="1200" b="1" i="0" u="none" strike="noStrike" kern="1200" cap="all" baseline="0" dirty="0">
                          <a:solidFill>
                            <a:srgbClr val="000099"/>
                          </a:solidFill>
                          <a:effectLst/>
                          <a:latin typeface="Arial" panose="020B0604020202020204" pitchFamily="34" charset="0"/>
                          <a:ea typeface="+mn-ea"/>
                          <a:cs typeface="+mn-cs"/>
                        </a:rPr>
                        <a:t>Career insights          from a Senior Female Leader</a:t>
                      </a:r>
                      <a:r>
                        <a:rPr lang="en-US" sz="1200" b="1" i="0" u="none" strike="noStrike" kern="1200" cap="all" baseline="0" dirty="0">
                          <a:solidFill>
                            <a:srgbClr val="000099"/>
                          </a:solidFill>
                          <a:effectLst/>
                          <a:latin typeface="Arial" panose="020B0604020202020204" pitchFamily="34" charset="0"/>
                          <a:ea typeface="+mn-ea"/>
                          <a:cs typeface="+mn-cs"/>
                        </a:rPr>
                        <a:t> </a:t>
                      </a:r>
                      <a:br>
                        <a:rPr lang="en-US" sz="1200" b="1" i="0" u="none" strike="noStrike" dirty="0">
                          <a:solidFill>
                            <a:srgbClr val="000000"/>
                          </a:solidFill>
                          <a:effectLst/>
                          <a:latin typeface="Arial" panose="020B0604020202020204" pitchFamily="34" charset="0"/>
                        </a:rPr>
                      </a:br>
                      <a:endParaRPr lang="en-US" sz="1200" b="0" i="0" u="none" strike="noStrike" dirty="0">
                        <a:solidFill>
                          <a:srgbClr val="000000"/>
                        </a:solidFill>
                        <a:effectLst/>
                        <a:latin typeface="Arial" panose="020B0604020202020204" pitchFamily="34" charset="0"/>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chemeClr val="bg1"/>
                          </a:solidFill>
                          <a:effectLst/>
                          <a:latin typeface="Arial" panose="020B0604020202020204" pitchFamily="34" charset="0"/>
                        </a:rPr>
                        <a:t>7</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rPr>
                        <a:t>23</a:t>
                      </a:r>
                      <a:r>
                        <a:rPr lang="en-US" sz="1200" b="1" i="0" u="none" strike="noStrike" baseline="30000" dirty="0">
                          <a:solidFill>
                            <a:srgbClr val="000000"/>
                          </a:solidFill>
                          <a:effectLst/>
                          <a:latin typeface="Arial" panose="020B0604020202020204" pitchFamily="34" charset="0"/>
                        </a:rPr>
                        <a:t>rd</a:t>
                      </a:r>
                      <a:r>
                        <a:rPr lang="en-US" sz="1200" b="1" i="0" u="none" strike="noStrike" dirty="0">
                          <a:solidFill>
                            <a:srgbClr val="000000"/>
                          </a:solidFill>
                          <a:effectLst/>
                          <a:latin typeface="Arial" panose="020B0604020202020204" pitchFamily="34" charset="0"/>
                        </a:rPr>
                        <a:t> Nov 2023, 09:00-13:00</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99"/>
                          </a:solidFill>
                          <a:effectLst/>
                          <a:latin typeface="Arial" panose="020B0604020202020204" pitchFamily="34" charset="0"/>
                        </a:rPr>
                        <a:t>MID-POINT REVIEW </a:t>
                      </a:r>
                      <a:r>
                        <a:rPr lang="en-US" sz="1200" b="0" i="0" u="none" strike="noStrike" dirty="0">
                          <a:solidFill>
                            <a:srgbClr val="000000"/>
                          </a:solidFill>
                          <a:effectLst/>
                          <a:latin typeface="Arial" panose="020B0604020202020204" pitchFamily="34" charset="0"/>
                        </a:rPr>
                        <a:t>for </a:t>
                      </a:r>
                      <a:r>
                        <a:rPr lang="en-US" sz="1200" b="1" i="0" u="none" strike="noStrike" dirty="0">
                          <a:solidFill>
                            <a:srgbClr val="000099"/>
                          </a:solidFill>
                          <a:effectLst/>
                          <a:latin typeface="Arial" panose="020B0604020202020204" pitchFamily="34" charset="0"/>
                        </a:rPr>
                        <a:t>Managers, Sponsors</a:t>
                      </a:r>
                    </a:p>
                    <a:p>
                      <a:pPr algn="ctr" fontAlgn="ctr"/>
                      <a:r>
                        <a:rPr lang="en-US" sz="1200" b="0" i="0" u="none" strike="noStrike" dirty="0">
                          <a:solidFill>
                            <a:srgbClr val="000000"/>
                          </a:solidFill>
                          <a:effectLst/>
                          <a:latin typeface="Arial" panose="020B0604020202020204" pitchFamily="34" charset="0"/>
                        </a:rPr>
                        <a:t> &amp; </a:t>
                      </a:r>
                      <a:r>
                        <a:rPr lang="en-US" sz="1200" b="1" i="0" u="none" strike="noStrike" dirty="0">
                          <a:solidFill>
                            <a:srgbClr val="000099"/>
                          </a:solidFill>
                          <a:effectLst/>
                          <a:latin typeface="Arial" panose="020B0604020202020204" pitchFamily="34" charset="0"/>
                        </a:rPr>
                        <a:t>Mentors</a:t>
                      </a:r>
                      <a:br>
                        <a:rPr lang="en-US" sz="1200" b="1" i="0" u="none" strike="noStrike" dirty="0">
                          <a:solidFill>
                            <a:srgbClr val="000099"/>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 60 min per group</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chemeClr val="bg1"/>
                          </a:solidFill>
                          <a:effectLst/>
                          <a:latin typeface="Arial" panose="020B0604020202020204" pitchFamily="34" charset="0"/>
                        </a:rPr>
                        <a:t>11</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rPr>
                        <a:t>30/31 Jan 2024, times TBC</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99"/>
                          </a:solidFill>
                          <a:effectLst/>
                          <a:latin typeface="Arial" panose="020B0604020202020204" pitchFamily="34" charset="0"/>
                        </a:rPr>
                        <a:t>Virtual Action Learning</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4 x 2hr sessions – </a:t>
                      </a:r>
                    </a:p>
                    <a:p>
                      <a:pPr algn="ctr" fontAlgn="ctr"/>
                      <a:r>
                        <a:rPr lang="en-US" sz="1200" b="0" i="0" u="none" strike="noStrike" dirty="0">
                          <a:solidFill>
                            <a:srgbClr val="000000"/>
                          </a:solidFill>
                          <a:effectLst/>
                          <a:latin typeface="Arial" panose="020B0604020202020204" pitchFamily="34" charset="0"/>
                        </a:rPr>
                        <a:t>4/5 people per group</a:t>
                      </a:r>
                    </a:p>
                  </a:txBody>
                  <a:tcPr marL="7620" marR="10800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86928567"/>
                  </a:ext>
                </a:extLst>
              </a:tr>
              <a:tr h="239899">
                <a:tc>
                  <a:txBody>
                    <a:bodyPr/>
                    <a:lstStyle/>
                    <a:p>
                      <a:pPr algn="ctr" fontAlgn="ctr"/>
                      <a:endParaRPr lang="en-GB" sz="1600" b="1" i="0" u="none" strike="noStrike" dirty="0">
                        <a:solidFill>
                          <a:schemeClr val="bg1"/>
                        </a:solidFill>
                        <a:effectLst/>
                        <a:latin typeface="Arial" panose="020B0604020202020204" pitchFamily="34" charset="0"/>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l" fontAlgn="b"/>
                      <a:endParaRPr lang="en-GB" sz="1600" b="0" i="0" u="none" strike="noStrike" dirty="0">
                        <a:solidFill>
                          <a:srgbClr val="000000"/>
                        </a:solidFill>
                        <a:effectLst/>
                        <a:latin typeface="Arial" panose="020B0604020202020204" pitchFamily="34" charset="0"/>
                      </a:endParaRPr>
                    </a:p>
                  </a:txBody>
                  <a:tcPr marL="7620" marR="7620" marT="762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endParaRPr lang="en-GB" sz="1600" b="1" i="0" u="none" strike="noStrike" dirty="0">
                        <a:solidFill>
                          <a:schemeClr val="bg1"/>
                        </a:solidFill>
                        <a:effectLst/>
                        <a:latin typeface="Arial" panose="020B0604020202020204" pitchFamily="34" charset="0"/>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n-GB" sz="1600" b="0" i="0" u="none" strike="noStrike" dirty="0">
                        <a:solidFill>
                          <a:srgbClr val="000000"/>
                        </a:solidFill>
                        <a:effectLst/>
                        <a:latin typeface="Arial" panose="020B0604020202020204" pitchFamily="34" charset="0"/>
                      </a:endParaRPr>
                    </a:p>
                  </a:txBody>
                  <a:tcPr marL="7620" marR="7620" marT="762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endParaRPr lang="en-GB" sz="1600" b="1" i="0" u="none" strike="noStrike" dirty="0">
                        <a:solidFill>
                          <a:schemeClr val="bg1"/>
                        </a:solidFill>
                        <a:effectLst/>
                        <a:latin typeface="Arial" panose="020B0604020202020204" pitchFamily="34" charset="0"/>
                      </a:endParaRP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l" fontAlgn="b"/>
                      <a:endParaRPr lang="en-GB" sz="1600" b="0" i="0" u="none" strike="noStrike" dirty="0">
                        <a:solidFill>
                          <a:srgbClr val="000000"/>
                        </a:solidFill>
                        <a:effectLst/>
                        <a:latin typeface="Arial" panose="020B0604020202020204" pitchFamily="34" charset="0"/>
                      </a:endParaRPr>
                    </a:p>
                  </a:txBody>
                  <a:tcPr marL="7620" marR="7620" marT="762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12387145"/>
                  </a:ext>
                </a:extLst>
              </a:tr>
              <a:tr h="770852">
                <a:tc>
                  <a:txBody>
                    <a:bodyPr/>
                    <a:lstStyle/>
                    <a:p>
                      <a:pPr algn="ctr" fontAlgn="ctr"/>
                      <a:r>
                        <a:rPr lang="en-GB" sz="1600" b="1" i="0" u="none" strike="noStrike" dirty="0">
                          <a:solidFill>
                            <a:schemeClr val="bg1"/>
                          </a:solidFill>
                          <a:effectLst/>
                          <a:latin typeface="Arial" panose="020B0604020202020204" pitchFamily="34" charset="0"/>
                        </a:rPr>
                        <a:t>4</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Arial" panose="020B0604020202020204" pitchFamily="34" charset="0"/>
                        </a:rPr>
                        <a:t>Sept/Oct 2023, times TBC</a:t>
                      </a:r>
                      <a:br>
                        <a:rPr lang="en-GB" sz="1200" b="0" i="0" u="none" strike="noStrike" dirty="0">
                          <a:solidFill>
                            <a:srgbClr val="000000"/>
                          </a:solidFill>
                          <a:effectLst/>
                          <a:latin typeface="Arial" panose="020B0604020202020204" pitchFamily="34" charset="0"/>
                        </a:rPr>
                      </a:br>
                      <a:r>
                        <a:rPr lang="en-GB" sz="1200" b="1" i="0" u="none" strike="noStrike" dirty="0" err="1">
                          <a:solidFill>
                            <a:srgbClr val="000099"/>
                          </a:solidFill>
                          <a:effectLst/>
                          <a:latin typeface="Arial" panose="020B0604020202020204" pitchFamily="34" charset="0"/>
                        </a:rPr>
                        <a:t>DiSC</a:t>
                      </a:r>
                      <a:r>
                        <a:rPr lang="en-GB" sz="1200" b="1" i="0" u="none" strike="noStrike" dirty="0">
                          <a:solidFill>
                            <a:srgbClr val="000099"/>
                          </a:solidFill>
                          <a:effectLst/>
                          <a:latin typeface="Arial" panose="020B0604020202020204" pitchFamily="34" charset="0"/>
                        </a:rPr>
                        <a:t> PSYCHOMETRIC</a:t>
                      </a:r>
                      <a:br>
                        <a:rPr lang="en-GB" sz="1200" b="0" i="0" u="none" strike="noStrike" dirty="0">
                          <a:solidFill>
                            <a:srgbClr val="000000"/>
                          </a:solidFill>
                          <a:effectLst/>
                          <a:latin typeface="Arial" panose="020B0604020202020204" pitchFamily="34" charset="0"/>
                        </a:rPr>
                      </a:br>
                      <a:r>
                        <a:rPr lang="en-GB" sz="1200" b="0" i="0" u="none" strike="noStrike" dirty="0">
                          <a:solidFill>
                            <a:srgbClr val="000000"/>
                          </a:solidFill>
                          <a:effectLst/>
                          <a:latin typeface="Arial" panose="020B0604020202020204" pitchFamily="34" charset="0"/>
                        </a:rPr>
                        <a:t> &amp; 1:1 Debrief </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chemeClr val="bg1"/>
                          </a:solidFill>
                          <a:effectLst/>
                          <a:latin typeface="Arial" panose="020B0604020202020204" pitchFamily="34" charset="0"/>
                        </a:rPr>
                        <a:t>8</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panose="020B0604020202020204" pitchFamily="34" charset="0"/>
                        </a:rPr>
                        <a:t>Nov/Dec 2023, times TBC</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99"/>
                          </a:solidFill>
                          <a:effectLst/>
                          <a:latin typeface="Arial" panose="020B0604020202020204" pitchFamily="34" charset="0"/>
                        </a:rPr>
                        <a:t>1:1 CAREER COACHING </a:t>
                      </a:r>
                      <a:r>
                        <a:rPr lang="en-US" sz="1200" b="0" i="0" u="none" strike="noStrike" dirty="0">
                          <a:solidFill>
                            <a:srgbClr val="000000"/>
                          </a:solidFill>
                          <a:effectLst/>
                          <a:latin typeface="Arial" panose="020B0604020202020204" pitchFamily="34" charset="0"/>
                        </a:rPr>
                        <a:t>sessions</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600" b="1" i="0" u="none" strike="noStrike" dirty="0">
                          <a:solidFill>
                            <a:schemeClr val="bg1"/>
                          </a:solidFill>
                          <a:effectLst/>
                          <a:latin typeface="Arial" panose="020B0604020202020204" pitchFamily="34" charset="0"/>
                        </a:rPr>
                        <a:t>12</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indent="0" algn="ctr" fontAlgn="ctr"/>
                      <a:r>
                        <a:rPr lang="en-US" sz="1200" b="1" i="0" u="none" strike="noStrike" dirty="0">
                          <a:solidFill>
                            <a:srgbClr val="000000"/>
                          </a:solidFill>
                          <a:effectLst/>
                          <a:latin typeface="Arial" panose="020B0604020202020204" pitchFamily="34" charset="0"/>
                        </a:rPr>
                        <a:t>8</a:t>
                      </a:r>
                      <a:r>
                        <a:rPr lang="en-US" sz="1200" b="1" i="0" u="none" strike="noStrike" baseline="30000" dirty="0">
                          <a:solidFill>
                            <a:srgbClr val="000000"/>
                          </a:solidFill>
                          <a:effectLst/>
                          <a:latin typeface="Arial" panose="020B0604020202020204" pitchFamily="34" charset="0"/>
                        </a:rPr>
                        <a:t>th</a:t>
                      </a:r>
                      <a:r>
                        <a:rPr lang="en-US" sz="1200" b="1" i="0" u="none" strike="noStrike" dirty="0">
                          <a:solidFill>
                            <a:srgbClr val="000000"/>
                          </a:solidFill>
                          <a:effectLst/>
                          <a:latin typeface="Arial" panose="020B0604020202020204" pitchFamily="34" charset="0"/>
                        </a:rPr>
                        <a:t> Feb 2024, 8.30-11.00</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99"/>
                          </a:solidFill>
                          <a:effectLst/>
                          <a:latin typeface="Arial" panose="020B0604020202020204" pitchFamily="34" charset="0"/>
                        </a:rPr>
                        <a:t>Closing Event</a:t>
                      </a:r>
                      <a:r>
                        <a:rPr lang="en-US" sz="1200" b="0" i="0" u="none" strike="noStrike" dirty="0">
                          <a:solidFill>
                            <a:srgbClr val="000000"/>
                          </a:solidFill>
                          <a:effectLst/>
                          <a:latin typeface="Arial" panose="020B0604020202020204" pitchFamily="34" charset="0"/>
                        </a:rPr>
                        <a:t> for </a:t>
                      </a:r>
                      <a:r>
                        <a:rPr lang="en-US" sz="1200" b="1" i="0" u="none" strike="noStrike" dirty="0">
                          <a:solidFill>
                            <a:srgbClr val="000099"/>
                          </a:solidFill>
                          <a:effectLst/>
                          <a:latin typeface="Arial" panose="020B0604020202020204" pitchFamily="34" charset="0"/>
                        </a:rPr>
                        <a:t>All</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Learning showcase </a:t>
                      </a:r>
                    </a:p>
                  </a:txBody>
                  <a:tcPr marL="0" marR="25200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270393167"/>
                  </a:ext>
                </a:extLst>
              </a:tr>
            </a:tbl>
          </a:graphicData>
        </a:graphic>
      </p:graphicFrame>
      <p:sp>
        <p:nvSpPr>
          <p:cNvPr id="10" name="Arrow: Right 9">
            <a:extLst>
              <a:ext uri="{FF2B5EF4-FFF2-40B4-BE49-F238E27FC236}">
                <a16:creationId xmlns:a16="http://schemas.microsoft.com/office/drawing/2014/main" id="{BE9D0E56-0CBC-C1BC-D5C4-818ECECD11F7}"/>
              </a:ext>
            </a:extLst>
          </p:cNvPr>
          <p:cNvSpPr/>
          <p:nvPr/>
        </p:nvSpPr>
        <p:spPr>
          <a:xfrm>
            <a:off x="1388860" y="6000917"/>
            <a:ext cx="8032542" cy="897777"/>
          </a:xfrm>
          <a:prstGeom prst="rightArrow">
            <a:avLst>
              <a:gd name="adj1" fmla="val 68365"/>
              <a:gd name="adj2" fmla="val 79626"/>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b="1" dirty="0">
                <a:solidFill>
                  <a:schemeClr val="accent1"/>
                </a:solidFill>
              </a:rPr>
              <a:t>Blended Learning Platform </a:t>
            </a:r>
            <a:r>
              <a:rPr lang="en-GB" sz="1100" dirty="0">
                <a:solidFill>
                  <a:schemeClr val="tx1"/>
                </a:solidFill>
              </a:rPr>
              <a:t>– Curated learning content, learning journal, pre &amp; post module activities and           community discussion space.</a:t>
            </a:r>
          </a:p>
          <a:p>
            <a:pPr marL="171450" indent="-171450">
              <a:buFont typeface="Arial" panose="020B0604020202020204" pitchFamily="34" charset="0"/>
              <a:buChar char="•"/>
            </a:pPr>
            <a:r>
              <a:rPr lang="en-GB" sz="1100" b="1" dirty="0">
                <a:solidFill>
                  <a:schemeClr val="accent1"/>
                </a:solidFill>
              </a:rPr>
              <a:t>Regular Meetings </a:t>
            </a:r>
            <a:r>
              <a:rPr lang="en-GB" sz="1100" dirty="0">
                <a:solidFill>
                  <a:schemeClr val="tx1"/>
                </a:solidFill>
              </a:rPr>
              <a:t>– between delegate &amp; Managers, Mentors &amp; Sponsors</a:t>
            </a:r>
          </a:p>
        </p:txBody>
      </p:sp>
      <p:sp>
        <p:nvSpPr>
          <p:cNvPr id="12" name="Title 1">
            <a:extLst>
              <a:ext uri="{FF2B5EF4-FFF2-40B4-BE49-F238E27FC236}">
                <a16:creationId xmlns:a16="http://schemas.microsoft.com/office/drawing/2014/main" id="{62347E2B-726B-167E-3736-34B91C93D8C2}"/>
              </a:ext>
            </a:extLst>
          </p:cNvPr>
          <p:cNvSpPr txBox="1">
            <a:spLocks/>
          </p:cNvSpPr>
          <p:nvPr/>
        </p:nvSpPr>
        <p:spPr>
          <a:xfrm>
            <a:off x="443881" y="496124"/>
            <a:ext cx="9145238" cy="1398808"/>
          </a:xfrm>
          <a:prstGeom prst="rect">
            <a:avLst/>
          </a:prstGeom>
        </p:spPr>
        <p:txBody>
          <a:bodyPr vert="horz" lIns="0" tIns="216000" rIns="0" bIns="72000" rtlCol="0" anchor="t">
            <a:spAutoFit/>
          </a:bodyPr>
          <a:lstStyle>
            <a:lvl1pPr algn="l" defTabSz="752486" rtl="0" eaLnBrk="1" latinLnBrk="0" hangingPunct="1">
              <a:lnSpc>
                <a:spcPct val="90000"/>
              </a:lnSpc>
              <a:spcBef>
                <a:spcPct val="0"/>
              </a:spcBef>
              <a:buNone/>
              <a:defRPr sz="4000" b="0" kern="1200">
                <a:solidFill>
                  <a:schemeClr val="bg1"/>
                </a:solidFill>
                <a:latin typeface="+mj-lt"/>
                <a:ea typeface="+mj-ea"/>
                <a:cs typeface="+mj-cs"/>
              </a:defRPr>
            </a:lvl1pPr>
            <a:lvl2pPr>
              <a:lnSpc>
                <a:spcPct val="90000"/>
              </a:lnSpc>
              <a:defRPr sz="4000">
                <a:latin typeface="+mj-lt"/>
              </a:defRPr>
            </a:lvl2pPr>
          </a:lstStyle>
          <a:p>
            <a:r>
              <a:rPr lang="en-GB" sz="3600" b="1" dirty="0"/>
              <a:t>Advance</a:t>
            </a:r>
            <a:r>
              <a:rPr lang="en-GB" dirty="0"/>
              <a:t> </a:t>
            </a:r>
            <a:br>
              <a:rPr lang="en-GB" dirty="0"/>
            </a:br>
            <a:endParaRPr lang="en-GB" dirty="0"/>
          </a:p>
        </p:txBody>
      </p:sp>
      <p:sp>
        <p:nvSpPr>
          <p:cNvPr id="13" name="Text Placeholder 5">
            <a:extLst>
              <a:ext uri="{FF2B5EF4-FFF2-40B4-BE49-F238E27FC236}">
                <a16:creationId xmlns:a16="http://schemas.microsoft.com/office/drawing/2014/main" id="{AEE7A63E-F528-8B51-3B81-B4280C29815D}"/>
              </a:ext>
            </a:extLst>
          </p:cNvPr>
          <p:cNvSpPr txBox="1">
            <a:spLocks/>
          </p:cNvSpPr>
          <p:nvPr/>
        </p:nvSpPr>
        <p:spPr>
          <a:xfrm>
            <a:off x="349321" y="1195528"/>
            <a:ext cx="9240291" cy="463472"/>
          </a:xfrm>
          <a:prstGeom prst="rect">
            <a:avLst/>
          </a:prstGeom>
        </p:spPr>
        <p:txBody>
          <a:bodyPr/>
          <a:lstStyle>
            <a:lvl1pPr marL="0" indent="0" algn="l" defTabSz="752486" rtl="0" eaLnBrk="1" latinLnBrk="0" hangingPunct="1">
              <a:lnSpc>
                <a:spcPct val="100000"/>
              </a:lnSpc>
              <a:spcBef>
                <a:spcPts val="999"/>
              </a:spcBef>
              <a:spcAft>
                <a:spcPts val="399"/>
              </a:spcAft>
              <a:buFontTx/>
              <a:buNone/>
              <a:defRPr sz="1398" kern="1200">
                <a:solidFill>
                  <a:schemeClr val="accent1"/>
                </a:solidFill>
                <a:latin typeface="+mn-lt"/>
                <a:ea typeface="+mn-ea"/>
                <a:cs typeface="+mn-cs"/>
              </a:defRPr>
            </a:lvl1pPr>
            <a:lvl2pPr marL="0" indent="0" algn="l" defTabSz="752486" rtl="0" eaLnBrk="1" latinLnBrk="0" hangingPunct="1">
              <a:lnSpc>
                <a:spcPct val="100000"/>
              </a:lnSpc>
              <a:spcBef>
                <a:spcPts val="399"/>
              </a:spcBef>
              <a:spcAft>
                <a:spcPts val="399"/>
              </a:spcAft>
              <a:buFontTx/>
              <a:buNone/>
              <a:defRPr sz="1398" kern="1200">
                <a:solidFill>
                  <a:schemeClr val="tx1"/>
                </a:solidFill>
                <a:latin typeface="+mn-lt"/>
                <a:ea typeface="+mn-ea"/>
                <a:cs typeface="+mn-cs"/>
              </a:defRPr>
            </a:lvl2pPr>
            <a:lvl3pPr marL="269649" indent="-269649" algn="l" defTabSz="752486" rtl="0" eaLnBrk="1" latinLnBrk="0" hangingPunct="1">
              <a:lnSpc>
                <a:spcPct val="100000"/>
              </a:lnSpc>
              <a:spcBef>
                <a:spcPts val="0"/>
              </a:spcBef>
              <a:spcAft>
                <a:spcPts val="399"/>
              </a:spcAft>
              <a:buFont typeface="Arial" panose="020B0604020202020204" pitchFamily="34" charset="0"/>
              <a:buChar char="—"/>
              <a:defRPr sz="1198" kern="1200">
                <a:solidFill>
                  <a:schemeClr val="tx1"/>
                </a:solidFill>
                <a:latin typeface="+mn-lt"/>
                <a:ea typeface="+mn-ea"/>
                <a:cs typeface="+mn-cs"/>
              </a:defRPr>
            </a:lvl3pPr>
            <a:lvl4pPr marL="539298" indent="-269649" algn="l" defTabSz="752486" rtl="0" eaLnBrk="1" latinLnBrk="0" hangingPunct="1">
              <a:lnSpc>
                <a:spcPct val="100000"/>
              </a:lnSpc>
              <a:spcBef>
                <a:spcPts val="0"/>
              </a:spcBef>
              <a:spcAft>
                <a:spcPts val="399"/>
              </a:spcAft>
              <a:buFont typeface="Arial" panose="020B0604020202020204" pitchFamily="34" charset="0"/>
              <a:buChar char="–"/>
              <a:defRPr sz="1198" kern="1200">
                <a:solidFill>
                  <a:schemeClr val="tx1"/>
                </a:solidFill>
                <a:latin typeface="+mn-lt"/>
                <a:ea typeface="+mn-ea"/>
                <a:cs typeface="+mn-cs"/>
              </a:defRPr>
            </a:lvl4pPr>
            <a:lvl5pPr marL="808947" indent="-269649" algn="l" defTabSz="752486" rtl="0" eaLnBrk="1" latinLnBrk="0" hangingPunct="1">
              <a:lnSpc>
                <a:spcPct val="100000"/>
              </a:lnSpc>
              <a:spcBef>
                <a:spcPts val="0"/>
              </a:spcBef>
              <a:spcAft>
                <a:spcPts val="399"/>
              </a:spcAft>
              <a:buFont typeface="Arial" panose="020B0604020202020204" pitchFamily="34" charset="0"/>
              <a:buChar char="–"/>
              <a:defRPr sz="1198" kern="1200">
                <a:solidFill>
                  <a:schemeClr val="tx1"/>
                </a:solidFill>
                <a:latin typeface="+mn-lt"/>
                <a:ea typeface="+mn-ea"/>
                <a:cs typeface="+mn-cs"/>
              </a:defRPr>
            </a:lvl5pPr>
            <a:lvl6pPr marL="2069336"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6pPr>
            <a:lvl7pPr marL="2445580"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7pPr>
            <a:lvl8pPr marL="2821823"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8pPr>
            <a:lvl9pPr marL="3198066" indent="-188121" algn="l" defTabSz="752486" rtl="0" eaLnBrk="1" latinLnBrk="0" hangingPunct="1">
              <a:lnSpc>
                <a:spcPct val="90000"/>
              </a:lnSpc>
              <a:spcBef>
                <a:spcPts val="411"/>
              </a:spcBef>
              <a:buFont typeface="Arial" panose="020B0604020202020204" pitchFamily="34" charset="0"/>
              <a:buChar char="•"/>
              <a:defRPr sz="1481" kern="1200">
                <a:solidFill>
                  <a:schemeClr val="tx1"/>
                </a:solidFill>
                <a:latin typeface="+mn-lt"/>
                <a:ea typeface="+mn-ea"/>
                <a:cs typeface="+mn-cs"/>
              </a:defRPr>
            </a:lvl9pPr>
          </a:lstStyle>
          <a:p>
            <a:r>
              <a:rPr lang="en-GB" sz="2000" b="1" dirty="0">
                <a:solidFill>
                  <a:schemeClr val="bg1"/>
                </a:solidFill>
              </a:rPr>
              <a:t>Programme Timeline</a:t>
            </a:r>
            <a:endParaRPr lang="en-GB" sz="2000" dirty="0">
              <a:solidFill>
                <a:schemeClr val="bg1"/>
              </a:solidFill>
            </a:endParaRPr>
          </a:p>
        </p:txBody>
      </p:sp>
      <p:sp>
        <p:nvSpPr>
          <p:cNvPr id="14" name="Rectangle 13">
            <a:extLst>
              <a:ext uri="{FF2B5EF4-FFF2-40B4-BE49-F238E27FC236}">
                <a16:creationId xmlns:a16="http://schemas.microsoft.com/office/drawing/2014/main" id="{31E94535-1E4F-9841-5599-D7A66D01896F}"/>
              </a:ext>
            </a:extLst>
          </p:cNvPr>
          <p:cNvSpPr/>
          <p:nvPr/>
        </p:nvSpPr>
        <p:spPr>
          <a:xfrm>
            <a:off x="86037" y="1791861"/>
            <a:ext cx="1168332" cy="7738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Pre-programme self-assessment</a:t>
            </a:r>
          </a:p>
        </p:txBody>
      </p:sp>
      <p:sp>
        <p:nvSpPr>
          <p:cNvPr id="15" name="Rectangle 14">
            <a:extLst>
              <a:ext uri="{FF2B5EF4-FFF2-40B4-BE49-F238E27FC236}">
                <a16:creationId xmlns:a16="http://schemas.microsoft.com/office/drawing/2014/main" id="{245D174C-4A32-786A-C52A-8E72460F9D94}"/>
              </a:ext>
            </a:extLst>
          </p:cNvPr>
          <p:cNvSpPr/>
          <p:nvPr/>
        </p:nvSpPr>
        <p:spPr>
          <a:xfrm>
            <a:off x="8778632" y="5106256"/>
            <a:ext cx="1172170" cy="7690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Post-programme alumni opportunities</a:t>
            </a:r>
          </a:p>
        </p:txBody>
      </p:sp>
      <p:pic>
        <p:nvPicPr>
          <p:cNvPr id="11" name="Graphic 10" descr="Users outline">
            <a:extLst>
              <a:ext uri="{FF2B5EF4-FFF2-40B4-BE49-F238E27FC236}">
                <a16:creationId xmlns:a16="http://schemas.microsoft.com/office/drawing/2014/main" id="{FA061F5C-6F1D-2B72-E851-DB313576BC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15767" y="1980736"/>
            <a:ext cx="406031" cy="485141"/>
          </a:xfrm>
          <a:prstGeom prst="rect">
            <a:avLst/>
          </a:prstGeom>
        </p:spPr>
      </p:pic>
      <p:pic>
        <p:nvPicPr>
          <p:cNvPr id="2" name="Picture 1">
            <a:extLst>
              <a:ext uri="{FF2B5EF4-FFF2-40B4-BE49-F238E27FC236}">
                <a16:creationId xmlns:a16="http://schemas.microsoft.com/office/drawing/2014/main" id="{3F60AE48-EE4A-479A-D577-3EBD0A41F7CF}"/>
              </a:ext>
            </a:extLst>
          </p:cNvPr>
          <p:cNvPicPr>
            <a:picLocks noChangeAspect="1"/>
          </p:cNvPicPr>
          <p:nvPr/>
        </p:nvPicPr>
        <p:blipFill>
          <a:blip r:embed="rId5"/>
          <a:stretch>
            <a:fillRect/>
          </a:stretch>
        </p:blipFill>
        <p:spPr>
          <a:xfrm>
            <a:off x="5815766" y="2991293"/>
            <a:ext cx="406032" cy="487722"/>
          </a:xfrm>
          <a:prstGeom prst="rect">
            <a:avLst/>
          </a:prstGeom>
        </p:spPr>
      </p:pic>
      <p:pic>
        <p:nvPicPr>
          <p:cNvPr id="16" name="Graphic 15" descr="Users outline">
            <a:extLst>
              <a:ext uri="{FF2B5EF4-FFF2-40B4-BE49-F238E27FC236}">
                <a16:creationId xmlns:a16="http://schemas.microsoft.com/office/drawing/2014/main" id="{50812471-164C-1969-0A73-F6C9733FD5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47840" y="1958492"/>
            <a:ext cx="406031" cy="485141"/>
          </a:xfrm>
          <a:prstGeom prst="rect">
            <a:avLst/>
          </a:prstGeom>
        </p:spPr>
      </p:pic>
      <p:pic>
        <p:nvPicPr>
          <p:cNvPr id="17" name="Graphic 16" descr="Users outline">
            <a:extLst>
              <a:ext uri="{FF2B5EF4-FFF2-40B4-BE49-F238E27FC236}">
                <a16:creationId xmlns:a16="http://schemas.microsoft.com/office/drawing/2014/main" id="{43A2EB59-508D-40FE-514E-8E5F1D042C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47840" y="3075203"/>
            <a:ext cx="377402" cy="485141"/>
          </a:xfrm>
          <a:prstGeom prst="rect">
            <a:avLst/>
          </a:prstGeom>
        </p:spPr>
      </p:pic>
      <p:pic>
        <p:nvPicPr>
          <p:cNvPr id="21" name="Graphic 20" descr="Monitor with solid fill">
            <a:extLst>
              <a:ext uri="{FF2B5EF4-FFF2-40B4-BE49-F238E27FC236}">
                <a16:creationId xmlns:a16="http://schemas.microsoft.com/office/drawing/2014/main" id="{117FFDF3-EBBA-4689-8A01-2E87732831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28836" y="5590505"/>
            <a:ext cx="360346" cy="360346"/>
          </a:xfrm>
          <a:prstGeom prst="rect">
            <a:avLst/>
          </a:prstGeom>
        </p:spPr>
      </p:pic>
      <p:pic>
        <p:nvPicPr>
          <p:cNvPr id="22" name="Graphic 21" descr="Monitor with solid fill">
            <a:extLst>
              <a:ext uri="{FF2B5EF4-FFF2-40B4-BE49-F238E27FC236}">
                <a16:creationId xmlns:a16="http://schemas.microsoft.com/office/drawing/2014/main" id="{C1619F68-C0B3-C5A4-B002-306D8BCCB4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61452" y="4570067"/>
            <a:ext cx="360346" cy="360346"/>
          </a:xfrm>
          <a:prstGeom prst="rect">
            <a:avLst/>
          </a:prstGeom>
        </p:spPr>
      </p:pic>
      <p:pic>
        <p:nvPicPr>
          <p:cNvPr id="23" name="Graphic 22" descr="Monitor with solid fill">
            <a:extLst>
              <a:ext uri="{FF2B5EF4-FFF2-40B4-BE49-F238E27FC236}">
                <a16:creationId xmlns:a16="http://schemas.microsoft.com/office/drawing/2014/main" id="{02229F50-38E8-903C-0590-7FFA8D5795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4939" y="5586980"/>
            <a:ext cx="360346" cy="360346"/>
          </a:xfrm>
          <a:prstGeom prst="rect">
            <a:avLst/>
          </a:prstGeom>
        </p:spPr>
      </p:pic>
      <p:pic>
        <p:nvPicPr>
          <p:cNvPr id="24" name="Graphic 23" descr="Monitor with solid fill">
            <a:extLst>
              <a:ext uri="{FF2B5EF4-FFF2-40B4-BE49-F238E27FC236}">
                <a16:creationId xmlns:a16="http://schemas.microsoft.com/office/drawing/2014/main" id="{3DB62591-D1F8-7F25-1029-8F1C4ABA07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86624" y="4567623"/>
            <a:ext cx="360346" cy="360346"/>
          </a:xfrm>
          <a:prstGeom prst="rect">
            <a:avLst/>
          </a:prstGeom>
        </p:spPr>
      </p:pic>
      <p:pic>
        <p:nvPicPr>
          <p:cNvPr id="26" name="Graphic 25" descr="Monitor with solid fill">
            <a:extLst>
              <a:ext uri="{FF2B5EF4-FFF2-40B4-BE49-F238E27FC236}">
                <a16:creationId xmlns:a16="http://schemas.microsoft.com/office/drawing/2014/main" id="{ACDABA5C-C026-A29E-6688-B7D109650C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28799" y="464606"/>
            <a:ext cx="357379" cy="357379"/>
          </a:xfrm>
          <a:prstGeom prst="rect">
            <a:avLst/>
          </a:prstGeom>
        </p:spPr>
      </p:pic>
      <p:pic>
        <p:nvPicPr>
          <p:cNvPr id="27" name="Graphic 26" descr="Users outline">
            <a:extLst>
              <a:ext uri="{FF2B5EF4-FFF2-40B4-BE49-F238E27FC236}">
                <a16:creationId xmlns:a16="http://schemas.microsoft.com/office/drawing/2014/main" id="{F440D058-59CA-A662-3FDC-10D5134614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28798" y="850041"/>
            <a:ext cx="357380" cy="357380"/>
          </a:xfrm>
          <a:prstGeom prst="rect">
            <a:avLst/>
          </a:prstGeom>
        </p:spPr>
      </p:pic>
      <p:sp>
        <p:nvSpPr>
          <p:cNvPr id="5" name="TextBox 4">
            <a:extLst>
              <a:ext uri="{FF2B5EF4-FFF2-40B4-BE49-F238E27FC236}">
                <a16:creationId xmlns:a16="http://schemas.microsoft.com/office/drawing/2014/main" id="{BD8F287E-7C70-C210-DDC6-2804E9343EE4}"/>
              </a:ext>
            </a:extLst>
          </p:cNvPr>
          <p:cNvSpPr txBox="1"/>
          <p:nvPr/>
        </p:nvSpPr>
        <p:spPr>
          <a:xfrm>
            <a:off x="7365771" y="484240"/>
            <a:ext cx="1028676" cy="276999"/>
          </a:xfrm>
          <a:prstGeom prst="rect">
            <a:avLst/>
          </a:prstGeom>
          <a:noFill/>
        </p:spPr>
        <p:txBody>
          <a:bodyPr wrap="square" rtlCol="0">
            <a:spAutoFit/>
          </a:bodyPr>
          <a:lstStyle/>
          <a:p>
            <a:r>
              <a:rPr lang="en-GB" sz="1200" dirty="0">
                <a:solidFill>
                  <a:schemeClr val="bg1"/>
                </a:solidFill>
              </a:rPr>
              <a:t>Virtual</a:t>
            </a:r>
          </a:p>
        </p:txBody>
      </p:sp>
      <p:sp>
        <p:nvSpPr>
          <p:cNvPr id="28" name="TextBox 27">
            <a:extLst>
              <a:ext uri="{FF2B5EF4-FFF2-40B4-BE49-F238E27FC236}">
                <a16:creationId xmlns:a16="http://schemas.microsoft.com/office/drawing/2014/main" id="{1ABE8EB2-D7A7-897D-8A6B-F026A843EDA0}"/>
              </a:ext>
            </a:extLst>
          </p:cNvPr>
          <p:cNvSpPr txBox="1"/>
          <p:nvPr/>
        </p:nvSpPr>
        <p:spPr>
          <a:xfrm>
            <a:off x="7365771" y="867836"/>
            <a:ext cx="1815574" cy="276999"/>
          </a:xfrm>
          <a:prstGeom prst="rect">
            <a:avLst/>
          </a:prstGeom>
          <a:noFill/>
        </p:spPr>
        <p:txBody>
          <a:bodyPr wrap="square" rtlCol="0">
            <a:spAutoFit/>
          </a:bodyPr>
          <a:lstStyle/>
          <a:p>
            <a:r>
              <a:rPr lang="en-GB" sz="1200" dirty="0">
                <a:solidFill>
                  <a:schemeClr val="bg1"/>
                </a:solidFill>
              </a:rPr>
              <a:t>In Person (London)</a:t>
            </a:r>
          </a:p>
        </p:txBody>
      </p:sp>
      <p:pic>
        <p:nvPicPr>
          <p:cNvPr id="6" name="Graphic 5" descr="Clock with solid fill">
            <a:extLst>
              <a:ext uri="{FF2B5EF4-FFF2-40B4-BE49-F238E27FC236}">
                <a16:creationId xmlns:a16="http://schemas.microsoft.com/office/drawing/2014/main" id="{73A43953-EB39-DAB1-7ED0-FEA1E910561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28799" y="93695"/>
            <a:ext cx="324636" cy="324636"/>
          </a:xfrm>
          <a:prstGeom prst="rect">
            <a:avLst/>
          </a:prstGeom>
        </p:spPr>
      </p:pic>
      <p:sp>
        <p:nvSpPr>
          <p:cNvPr id="29" name="TextBox 28">
            <a:extLst>
              <a:ext uri="{FF2B5EF4-FFF2-40B4-BE49-F238E27FC236}">
                <a16:creationId xmlns:a16="http://schemas.microsoft.com/office/drawing/2014/main" id="{9F4EED48-1021-F2F5-39A0-71806AC88687}"/>
              </a:ext>
            </a:extLst>
          </p:cNvPr>
          <p:cNvSpPr txBox="1"/>
          <p:nvPr/>
        </p:nvSpPr>
        <p:spPr>
          <a:xfrm>
            <a:off x="7368889" y="117513"/>
            <a:ext cx="1575414" cy="276999"/>
          </a:xfrm>
          <a:prstGeom prst="rect">
            <a:avLst/>
          </a:prstGeom>
          <a:noFill/>
        </p:spPr>
        <p:txBody>
          <a:bodyPr wrap="square" rtlCol="0">
            <a:spAutoFit/>
          </a:bodyPr>
          <a:lstStyle/>
          <a:p>
            <a:r>
              <a:rPr lang="en-GB" sz="1200" dirty="0">
                <a:solidFill>
                  <a:schemeClr val="bg1"/>
                </a:solidFill>
              </a:rPr>
              <a:t>All Times are UK</a:t>
            </a:r>
          </a:p>
        </p:txBody>
      </p:sp>
      <p:pic>
        <p:nvPicPr>
          <p:cNvPr id="8" name="Graphic 7" descr="Star with solid fill">
            <a:extLst>
              <a:ext uri="{FF2B5EF4-FFF2-40B4-BE49-F238E27FC236}">
                <a16:creationId xmlns:a16="http://schemas.microsoft.com/office/drawing/2014/main" id="{74C907CD-382C-7B17-AE69-CA3BAD1D731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785160" y="3451038"/>
            <a:ext cx="264557" cy="264557"/>
          </a:xfrm>
          <a:prstGeom prst="rect">
            <a:avLst/>
          </a:prstGeom>
        </p:spPr>
      </p:pic>
      <p:pic>
        <p:nvPicPr>
          <p:cNvPr id="30" name="Graphic 29" descr="Star with solid fill">
            <a:extLst>
              <a:ext uri="{FF2B5EF4-FFF2-40B4-BE49-F238E27FC236}">
                <a16:creationId xmlns:a16="http://schemas.microsoft.com/office/drawing/2014/main" id="{C7F3D99F-DE56-5298-FEC3-6973C919CAC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171549" y="4646339"/>
            <a:ext cx="264557" cy="264557"/>
          </a:xfrm>
          <a:prstGeom prst="rect">
            <a:avLst/>
          </a:prstGeom>
        </p:spPr>
      </p:pic>
      <p:pic>
        <p:nvPicPr>
          <p:cNvPr id="31" name="Graphic 30" descr="Star with solid fill">
            <a:extLst>
              <a:ext uri="{FF2B5EF4-FFF2-40B4-BE49-F238E27FC236}">
                <a16:creationId xmlns:a16="http://schemas.microsoft.com/office/drawing/2014/main" id="{249509E0-BCCB-CF17-F37C-B754A6BA3F0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79970" y="5645148"/>
            <a:ext cx="264557" cy="264557"/>
          </a:xfrm>
          <a:prstGeom prst="rect">
            <a:avLst/>
          </a:prstGeom>
        </p:spPr>
      </p:pic>
      <p:pic>
        <p:nvPicPr>
          <p:cNvPr id="32" name="Picture 31">
            <a:extLst>
              <a:ext uri="{FF2B5EF4-FFF2-40B4-BE49-F238E27FC236}">
                <a16:creationId xmlns:a16="http://schemas.microsoft.com/office/drawing/2014/main" id="{D55B87F0-1432-42FC-2DAC-10F683462F16}"/>
              </a:ext>
            </a:extLst>
          </p:cNvPr>
          <p:cNvPicPr>
            <a:picLocks noChangeAspect="1"/>
          </p:cNvPicPr>
          <p:nvPr/>
        </p:nvPicPr>
        <p:blipFill>
          <a:blip r:embed="rId16"/>
          <a:stretch>
            <a:fillRect/>
          </a:stretch>
        </p:blipFill>
        <p:spPr>
          <a:xfrm>
            <a:off x="7079601" y="1254501"/>
            <a:ext cx="262151" cy="262151"/>
          </a:xfrm>
          <a:prstGeom prst="rect">
            <a:avLst/>
          </a:prstGeom>
        </p:spPr>
      </p:pic>
      <p:sp>
        <p:nvSpPr>
          <p:cNvPr id="33" name="TextBox 32">
            <a:extLst>
              <a:ext uri="{FF2B5EF4-FFF2-40B4-BE49-F238E27FC236}">
                <a16:creationId xmlns:a16="http://schemas.microsoft.com/office/drawing/2014/main" id="{FC6D6616-0B9C-933F-AC53-9205C54C25CD}"/>
              </a:ext>
            </a:extLst>
          </p:cNvPr>
          <p:cNvSpPr txBox="1"/>
          <p:nvPr/>
        </p:nvSpPr>
        <p:spPr>
          <a:xfrm>
            <a:off x="7341752" y="1173646"/>
            <a:ext cx="2439254" cy="461665"/>
          </a:xfrm>
          <a:prstGeom prst="rect">
            <a:avLst/>
          </a:prstGeom>
          <a:noFill/>
        </p:spPr>
        <p:txBody>
          <a:bodyPr wrap="square" rtlCol="0">
            <a:spAutoFit/>
          </a:bodyPr>
          <a:lstStyle/>
          <a:p>
            <a:r>
              <a:rPr lang="en-GB" sz="1200" dirty="0">
                <a:solidFill>
                  <a:schemeClr val="bg1"/>
                </a:solidFill>
              </a:rPr>
              <a:t>These events include Managers, Sponsors &amp; Mentors</a:t>
            </a:r>
          </a:p>
        </p:txBody>
      </p:sp>
      <p:pic>
        <p:nvPicPr>
          <p:cNvPr id="34" name="Graphic 33" descr="Users outline">
            <a:extLst>
              <a:ext uri="{FF2B5EF4-FFF2-40B4-BE49-F238E27FC236}">
                <a16:creationId xmlns:a16="http://schemas.microsoft.com/office/drawing/2014/main" id="{9D0A53EE-1569-4A67-B784-9C1C108D4B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6076" y="5317473"/>
            <a:ext cx="388687" cy="485141"/>
          </a:xfrm>
          <a:prstGeom prst="rect">
            <a:avLst/>
          </a:prstGeom>
        </p:spPr>
      </p:pic>
      <p:pic>
        <p:nvPicPr>
          <p:cNvPr id="7" name="Picture 6">
            <a:extLst>
              <a:ext uri="{FF2B5EF4-FFF2-40B4-BE49-F238E27FC236}">
                <a16:creationId xmlns:a16="http://schemas.microsoft.com/office/drawing/2014/main" id="{70E08A54-0EF8-4795-8455-2D653A359CDC}"/>
              </a:ext>
            </a:extLst>
          </p:cNvPr>
          <p:cNvPicPr>
            <a:picLocks noChangeAspect="1"/>
          </p:cNvPicPr>
          <p:nvPr/>
        </p:nvPicPr>
        <p:blipFill>
          <a:blip r:embed="rId17"/>
          <a:stretch>
            <a:fillRect/>
          </a:stretch>
        </p:blipFill>
        <p:spPr>
          <a:xfrm flipV="1">
            <a:off x="1294129" y="4930558"/>
            <a:ext cx="491031" cy="158445"/>
          </a:xfrm>
          <a:prstGeom prst="rect">
            <a:avLst/>
          </a:prstGeom>
        </p:spPr>
      </p:pic>
      <p:pic>
        <p:nvPicPr>
          <p:cNvPr id="35" name="Picture 34">
            <a:extLst>
              <a:ext uri="{FF2B5EF4-FFF2-40B4-BE49-F238E27FC236}">
                <a16:creationId xmlns:a16="http://schemas.microsoft.com/office/drawing/2014/main" id="{081309BE-BBA2-4058-8464-E3D6FD03FE21}"/>
              </a:ext>
            </a:extLst>
          </p:cNvPr>
          <p:cNvPicPr>
            <a:picLocks noChangeAspect="1"/>
          </p:cNvPicPr>
          <p:nvPr/>
        </p:nvPicPr>
        <p:blipFill>
          <a:blip r:embed="rId17"/>
          <a:stretch>
            <a:fillRect/>
          </a:stretch>
        </p:blipFill>
        <p:spPr>
          <a:xfrm>
            <a:off x="3784659" y="4865880"/>
            <a:ext cx="423097" cy="112007"/>
          </a:xfrm>
          <a:prstGeom prst="rect">
            <a:avLst/>
          </a:prstGeom>
        </p:spPr>
      </p:pic>
      <p:pic>
        <p:nvPicPr>
          <p:cNvPr id="36" name="Picture 35">
            <a:extLst>
              <a:ext uri="{FF2B5EF4-FFF2-40B4-BE49-F238E27FC236}">
                <a16:creationId xmlns:a16="http://schemas.microsoft.com/office/drawing/2014/main" id="{A9575BCF-A312-4A42-8EB4-2A768A628451}"/>
              </a:ext>
            </a:extLst>
          </p:cNvPr>
          <p:cNvPicPr>
            <a:picLocks noChangeAspect="1"/>
          </p:cNvPicPr>
          <p:nvPr/>
        </p:nvPicPr>
        <p:blipFill>
          <a:blip r:embed="rId17"/>
          <a:stretch>
            <a:fillRect/>
          </a:stretch>
        </p:blipFill>
        <p:spPr>
          <a:xfrm>
            <a:off x="6156532" y="4863546"/>
            <a:ext cx="482147" cy="99497"/>
          </a:xfrm>
          <a:prstGeom prst="rect">
            <a:avLst/>
          </a:prstGeom>
        </p:spPr>
      </p:pic>
      <p:pic>
        <p:nvPicPr>
          <p:cNvPr id="37" name="Picture 36">
            <a:extLst>
              <a:ext uri="{FF2B5EF4-FFF2-40B4-BE49-F238E27FC236}">
                <a16:creationId xmlns:a16="http://schemas.microsoft.com/office/drawing/2014/main" id="{1C824BD6-E55B-47BE-9FBF-88303E65E84C}"/>
              </a:ext>
            </a:extLst>
          </p:cNvPr>
          <p:cNvPicPr>
            <a:picLocks noChangeAspect="1"/>
          </p:cNvPicPr>
          <p:nvPr/>
        </p:nvPicPr>
        <p:blipFill>
          <a:blip r:embed="rId17"/>
          <a:stretch>
            <a:fillRect/>
          </a:stretch>
        </p:blipFill>
        <p:spPr>
          <a:xfrm flipV="1">
            <a:off x="1368312" y="4865109"/>
            <a:ext cx="491031" cy="158445"/>
          </a:xfrm>
          <a:prstGeom prst="rect">
            <a:avLst/>
          </a:prstGeom>
        </p:spPr>
      </p:pic>
      <p:pic>
        <p:nvPicPr>
          <p:cNvPr id="38" name="Picture 37">
            <a:extLst>
              <a:ext uri="{FF2B5EF4-FFF2-40B4-BE49-F238E27FC236}">
                <a16:creationId xmlns:a16="http://schemas.microsoft.com/office/drawing/2014/main" id="{85E261AD-EFAD-41F1-B343-CDD962868DC7}"/>
              </a:ext>
            </a:extLst>
          </p:cNvPr>
          <p:cNvPicPr>
            <a:picLocks noChangeAspect="1"/>
          </p:cNvPicPr>
          <p:nvPr/>
        </p:nvPicPr>
        <p:blipFill>
          <a:blip r:embed="rId17"/>
          <a:stretch>
            <a:fillRect/>
          </a:stretch>
        </p:blipFill>
        <p:spPr>
          <a:xfrm flipV="1">
            <a:off x="3756671" y="4930331"/>
            <a:ext cx="491031" cy="158445"/>
          </a:xfrm>
          <a:prstGeom prst="rect">
            <a:avLst/>
          </a:prstGeom>
        </p:spPr>
      </p:pic>
      <p:pic>
        <p:nvPicPr>
          <p:cNvPr id="39" name="Picture 38">
            <a:extLst>
              <a:ext uri="{FF2B5EF4-FFF2-40B4-BE49-F238E27FC236}">
                <a16:creationId xmlns:a16="http://schemas.microsoft.com/office/drawing/2014/main" id="{795C1317-6B36-4537-9CF8-E0E5CBF0CCE2}"/>
              </a:ext>
            </a:extLst>
          </p:cNvPr>
          <p:cNvPicPr>
            <a:picLocks noChangeAspect="1"/>
          </p:cNvPicPr>
          <p:nvPr/>
        </p:nvPicPr>
        <p:blipFill>
          <a:blip r:embed="rId17"/>
          <a:stretch>
            <a:fillRect/>
          </a:stretch>
        </p:blipFill>
        <p:spPr>
          <a:xfrm flipV="1">
            <a:off x="6178971" y="4928335"/>
            <a:ext cx="491031" cy="158445"/>
          </a:xfrm>
          <a:prstGeom prst="rect">
            <a:avLst/>
          </a:prstGeom>
        </p:spPr>
      </p:pic>
      <p:pic>
        <p:nvPicPr>
          <p:cNvPr id="40" name="Picture 39">
            <a:extLst>
              <a:ext uri="{FF2B5EF4-FFF2-40B4-BE49-F238E27FC236}">
                <a16:creationId xmlns:a16="http://schemas.microsoft.com/office/drawing/2014/main" id="{3B0F039D-D04B-4B3E-B632-DB04D36EADA5}"/>
              </a:ext>
            </a:extLst>
          </p:cNvPr>
          <p:cNvPicPr>
            <a:picLocks noChangeAspect="1"/>
          </p:cNvPicPr>
          <p:nvPr/>
        </p:nvPicPr>
        <p:blipFill>
          <a:blip r:embed="rId17"/>
          <a:stretch>
            <a:fillRect/>
          </a:stretch>
        </p:blipFill>
        <p:spPr>
          <a:xfrm flipV="1">
            <a:off x="8638115" y="4869405"/>
            <a:ext cx="491031" cy="158445"/>
          </a:xfrm>
          <a:prstGeom prst="rect">
            <a:avLst/>
          </a:prstGeom>
        </p:spPr>
      </p:pic>
      <p:pic>
        <p:nvPicPr>
          <p:cNvPr id="41" name="Picture 40">
            <a:extLst>
              <a:ext uri="{FF2B5EF4-FFF2-40B4-BE49-F238E27FC236}">
                <a16:creationId xmlns:a16="http://schemas.microsoft.com/office/drawing/2014/main" id="{4658F8FE-EB64-4BB4-B2D3-E2A7489195C0}"/>
              </a:ext>
            </a:extLst>
          </p:cNvPr>
          <p:cNvPicPr>
            <a:picLocks noChangeAspect="1"/>
          </p:cNvPicPr>
          <p:nvPr/>
        </p:nvPicPr>
        <p:blipFill>
          <a:blip r:embed="rId17"/>
          <a:stretch>
            <a:fillRect/>
          </a:stretch>
        </p:blipFill>
        <p:spPr>
          <a:xfrm flipV="1">
            <a:off x="8536853" y="4933247"/>
            <a:ext cx="491031" cy="158445"/>
          </a:xfrm>
          <a:prstGeom prst="rect">
            <a:avLst/>
          </a:prstGeom>
        </p:spPr>
      </p:pic>
      <p:pic>
        <p:nvPicPr>
          <p:cNvPr id="3" name="Graphic 2" descr="Users outline">
            <a:extLst>
              <a:ext uri="{FF2B5EF4-FFF2-40B4-BE49-F238E27FC236}">
                <a16:creationId xmlns:a16="http://schemas.microsoft.com/office/drawing/2014/main" id="{B63757B5-2BBD-3D1C-5980-6BB8238F13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83151" y="1996544"/>
            <a:ext cx="406031" cy="485141"/>
          </a:xfrm>
          <a:prstGeom prst="rect">
            <a:avLst/>
          </a:prstGeom>
        </p:spPr>
      </p:pic>
      <p:pic>
        <p:nvPicPr>
          <p:cNvPr id="25" name="Graphic 24" descr="Users outline">
            <a:extLst>
              <a:ext uri="{FF2B5EF4-FFF2-40B4-BE49-F238E27FC236}">
                <a16:creationId xmlns:a16="http://schemas.microsoft.com/office/drawing/2014/main" id="{75AF8F69-2D63-5688-0BEB-0F577C4D3A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99223" y="3304672"/>
            <a:ext cx="406031" cy="485141"/>
          </a:xfrm>
          <a:prstGeom prst="rect">
            <a:avLst/>
          </a:prstGeom>
        </p:spPr>
      </p:pic>
      <p:pic>
        <p:nvPicPr>
          <p:cNvPr id="18" name="Graphic 17" descr="Users outline">
            <a:extLst>
              <a:ext uri="{FF2B5EF4-FFF2-40B4-BE49-F238E27FC236}">
                <a16:creationId xmlns:a16="http://schemas.microsoft.com/office/drawing/2014/main" id="{5F1FBF8C-EA12-19FD-AE81-D2C15B9192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77999" y="4467106"/>
            <a:ext cx="406031" cy="485141"/>
          </a:xfrm>
          <a:prstGeom prst="rect">
            <a:avLst/>
          </a:prstGeom>
        </p:spPr>
      </p:pic>
    </p:spTree>
    <p:extLst>
      <p:ext uri="{BB962C8B-B14F-4D97-AF65-F5344CB8AC3E}">
        <p14:creationId xmlns:p14="http://schemas.microsoft.com/office/powerpoint/2010/main" val="2962462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CA1D-7C99-40AC-A4A6-679C7498E1AD}"/>
              </a:ext>
            </a:extLst>
          </p:cNvPr>
          <p:cNvSpPr>
            <a:spLocks noGrp="1"/>
          </p:cNvSpPr>
          <p:nvPr>
            <p:ph type="title"/>
          </p:nvPr>
        </p:nvSpPr>
        <p:spPr/>
        <p:txBody>
          <a:bodyPr/>
          <a:lstStyle/>
          <a:p>
            <a:r>
              <a:rPr lang="en-GB" sz="3600" b="1" dirty="0">
                <a:solidFill>
                  <a:schemeClr val="tx1"/>
                </a:solidFill>
              </a:rPr>
              <a:t>Advance</a:t>
            </a:r>
            <a:endParaRPr lang="en-GB" sz="3600" dirty="0"/>
          </a:p>
        </p:txBody>
      </p:sp>
      <p:sp>
        <p:nvSpPr>
          <p:cNvPr id="3" name="Content Placeholder 2">
            <a:extLst>
              <a:ext uri="{FF2B5EF4-FFF2-40B4-BE49-F238E27FC236}">
                <a16:creationId xmlns:a16="http://schemas.microsoft.com/office/drawing/2014/main" id="{03533B17-8D64-4163-ACA8-2ECD04E14128}"/>
              </a:ext>
            </a:extLst>
          </p:cNvPr>
          <p:cNvSpPr>
            <a:spLocks noGrp="1"/>
          </p:cNvSpPr>
          <p:nvPr>
            <p:ph idx="1"/>
          </p:nvPr>
        </p:nvSpPr>
        <p:spPr>
          <a:xfrm>
            <a:off x="444374" y="1921323"/>
            <a:ext cx="9145238" cy="4858501"/>
          </a:xfrm>
        </p:spPr>
        <p:txBody>
          <a:bodyPr/>
          <a:lstStyle/>
          <a:p>
            <a:pPr>
              <a:spcBef>
                <a:spcPts val="600"/>
              </a:spcBef>
            </a:pPr>
            <a:r>
              <a:rPr lang="en-GB" sz="1600" b="1" dirty="0"/>
              <a:t>Unlocking Self-Limiting Beliefs</a:t>
            </a:r>
          </a:p>
          <a:p>
            <a:pPr>
              <a:spcBef>
                <a:spcPts val="600"/>
              </a:spcBef>
            </a:pPr>
            <a:r>
              <a:rPr lang="en-GB" sz="1600" dirty="0">
                <a:solidFill>
                  <a:schemeClr val="tx1"/>
                </a:solidFill>
              </a:rPr>
              <a:t>This workshop provides participants with the tools and techniques required to identify the roots of their limiting beliefs. They will use a range of practical tools to work through real life examples, enabling them to face future barriers with resilience and a capability to tackle them with confidence.  </a:t>
            </a:r>
          </a:p>
          <a:p>
            <a:pPr>
              <a:spcBef>
                <a:spcPts val="600"/>
              </a:spcBef>
            </a:pPr>
            <a:r>
              <a:rPr lang="en-GB" sz="1600" b="1" dirty="0"/>
              <a:t>Creating sense of personal brand and profile</a:t>
            </a:r>
          </a:p>
          <a:p>
            <a:pPr>
              <a:spcBef>
                <a:spcPts val="600"/>
              </a:spcBef>
            </a:pPr>
            <a:r>
              <a:rPr lang="en-GB" sz="1600" dirty="0">
                <a:solidFill>
                  <a:schemeClr val="tx1"/>
                </a:solidFill>
              </a:rPr>
              <a:t>During this highly experiential workshop participants explore what their personal brand is from the perspective of Body, Emotion and Language. There is individual feedback provided for every participant. </a:t>
            </a:r>
          </a:p>
          <a:p>
            <a:pPr>
              <a:spcBef>
                <a:spcPts val="600"/>
              </a:spcBef>
            </a:pPr>
            <a:r>
              <a:rPr lang="en-GB" sz="1600" b="1" dirty="0"/>
              <a:t>Influencing and Navigating Stakeholders</a:t>
            </a:r>
          </a:p>
          <a:p>
            <a:pPr>
              <a:spcBef>
                <a:spcPts val="600"/>
              </a:spcBef>
            </a:pPr>
            <a:r>
              <a:rPr lang="en-GB" sz="1600" dirty="0">
                <a:solidFill>
                  <a:schemeClr val="tx1"/>
                </a:solidFill>
              </a:rPr>
              <a:t>This workshop enables participants to map their stakeholders, identifying where new relationships are needed. It will take a behind the scenes look at influence, and equip them with the skills they need to master to succeed. </a:t>
            </a:r>
          </a:p>
          <a:p>
            <a:pPr>
              <a:spcBef>
                <a:spcPts val="600"/>
              </a:spcBef>
            </a:pPr>
            <a:r>
              <a:rPr lang="en-GB" sz="1600" b="1" dirty="0"/>
              <a:t>Negotiating for Your Own Success</a:t>
            </a:r>
          </a:p>
          <a:p>
            <a:pPr>
              <a:spcBef>
                <a:spcPts val="600"/>
              </a:spcBef>
            </a:pPr>
            <a:r>
              <a:rPr lang="en-GB" sz="1600" dirty="0">
                <a:solidFill>
                  <a:schemeClr val="tx1"/>
                </a:solidFill>
              </a:rPr>
              <a:t>Looking at the core aspects of negotiation this workshop will share a practical and highly effective process, together with the skills needed at each phase, to help participants prepare and execute those critical career negotiations.</a:t>
            </a:r>
          </a:p>
          <a:p>
            <a:pPr>
              <a:spcBef>
                <a:spcPts val="600"/>
              </a:spcBef>
            </a:pPr>
            <a:br>
              <a:rPr lang="en-GB" sz="1600" dirty="0"/>
            </a:br>
            <a:r>
              <a:rPr lang="en-GB" sz="1600" dirty="0">
                <a:solidFill>
                  <a:schemeClr val="tx1"/>
                </a:solidFill>
              </a:rPr>
              <a:t> </a:t>
            </a:r>
          </a:p>
          <a:p>
            <a:endParaRPr lang="en-GB" b="1" dirty="0"/>
          </a:p>
          <a:p>
            <a:endParaRPr lang="en-GB" dirty="0"/>
          </a:p>
        </p:txBody>
      </p:sp>
      <p:sp>
        <p:nvSpPr>
          <p:cNvPr id="4" name="Footer Placeholder 3">
            <a:extLst>
              <a:ext uri="{FF2B5EF4-FFF2-40B4-BE49-F238E27FC236}">
                <a16:creationId xmlns:a16="http://schemas.microsoft.com/office/drawing/2014/main" id="{41278638-CAED-4D95-BB89-AAC8BE59AF3B}"/>
              </a:ext>
            </a:extLst>
          </p:cNvPr>
          <p:cNvSpPr>
            <a:spLocks noGrp="1"/>
          </p:cNvSpPr>
          <p:nvPr>
            <p:ph type="ftr" sz="quarter" idx="15"/>
          </p:nvPr>
        </p:nvSpPr>
        <p:spPr/>
        <p:txBody>
          <a:bodyPr/>
          <a:lstStyle/>
          <a:p>
            <a:r>
              <a:rPr lang="en-GB" noProof="0" dirty="0"/>
              <a:t>© Lloyd’s</a:t>
            </a:r>
          </a:p>
        </p:txBody>
      </p:sp>
      <p:sp>
        <p:nvSpPr>
          <p:cNvPr id="5" name="Text Placeholder 4">
            <a:extLst>
              <a:ext uri="{FF2B5EF4-FFF2-40B4-BE49-F238E27FC236}">
                <a16:creationId xmlns:a16="http://schemas.microsoft.com/office/drawing/2014/main" id="{1662F40A-7E73-46D8-ABC1-A1B102F7AFF5}"/>
              </a:ext>
            </a:extLst>
          </p:cNvPr>
          <p:cNvSpPr>
            <a:spLocks noGrp="1"/>
          </p:cNvSpPr>
          <p:nvPr>
            <p:ph type="body" sz="quarter" idx="13"/>
          </p:nvPr>
        </p:nvSpPr>
        <p:spPr/>
        <p:txBody>
          <a:bodyPr/>
          <a:lstStyle/>
          <a:p>
            <a:r>
              <a:rPr lang="en-GB" sz="2000" b="1" dirty="0"/>
              <a:t>Core Module Spotlight</a:t>
            </a:r>
            <a:endParaRPr lang="en-GB" sz="2000" dirty="0"/>
          </a:p>
          <a:p>
            <a:endParaRPr lang="en-GB" dirty="0"/>
          </a:p>
        </p:txBody>
      </p:sp>
    </p:spTree>
    <p:extLst>
      <p:ext uri="{BB962C8B-B14F-4D97-AF65-F5344CB8AC3E}">
        <p14:creationId xmlns:p14="http://schemas.microsoft.com/office/powerpoint/2010/main" val="3482110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A801B8-B48C-4CFC-9745-13132B8BCE65}"/>
              </a:ext>
            </a:extLst>
          </p:cNvPr>
          <p:cNvSpPr>
            <a:spLocks noGrp="1"/>
          </p:cNvSpPr>
          <p:nvPr>
            <p:ph type="title"/>
          </p:nvPr>
        </p:nvSpPr>
        <p:spPr/>
        <p:txBody>
          <a:bodyPr/>
          <a:lstStyle/>
          <a:p>
            <a:r>
              <a:rPr lang="en-GB" sz="3600" b="1" dirty="0">
                <a:solidFill>
                  <a:schemeClr val="tx1"/>
                </a:solidFill>
              </a:rPr>
              <a:t>Advance</a:t>
            </a:r>
            <a:endParaRPr lang="en-GB" sz="3600" b="1" dirty="0"/>
          </a:p>
        </p:txBody>
      </p:sp>
      <p:sp>
        <p:nvSpPr>
          <p:cNvPr id="8" name="Content Placeholder 7">
            <a:extLst>
              <a:ext uri="{FF2B5EF4-FFF2-40B4-BE49-F238E27FC236}">
                <a16:creationId xmlns:a16="http://schemas.microsoft.com/office/drawing/2014/main" id="{74D31021-96AC-4590-8E01-EF6C83221BAD}"/>
              </a:ext>
            </a:extLst>
          </p:cNvPr>
          <p:cNvSpPr>
            <a:spLocks noGrp="1"/>
          </p:cNvSpPr>
          <p:nvPr>
            <p:ph sz="half" idx="1"/>
          </p:nvPr>
        </p:nvSpPr>
        <p:spPr>
          <a:xfrm>
            <a:off x="3887569" y="1754099"/>
            <a:ext cx="5814927" cy="4871194"/>
          </a:xfrm>
        </p:spPr>
        <p:txBody>
          <a:bodyPr/>
          <a:lstStyle/>
          <a:p>
            <a:r>
              <a:rPr lang="en-GB" sz="1600" b="1" dirty="0"/>
              <a:t>Participant</a:t>
            </a:r>
          </a:p>
          <a:p>
            <a:r>
              <a:rPr lang="en-GB" sz="1400" dirty="0">
                <a:solidFill>
                  <a:schemeClr val="tx1"/>
                </a:solidFill>
              </a:rPr>
              <a:t>To attend </a:t>
            </a:r>
            <a:r>
              <a:rPr lang="en-GB" sz="1400" b="1" dirty="0"/>
              <a:t>all of the programme development events </a:t>
            </a:r>
            <a:r>
              <a:rPr lang="en-GB" sz="1400" dirty="0">
                <a:solidFill>
                  <a:schemeClr val="tx1"/>
                </a:solidFill>
              </a:rPr>
              <a:t>and to work closely with your Line Manager, Sponsor and Mentor to develop your capability, grow your network and career potential as a future leader. </a:t>
            </a:r>
          </a:p>
          <a:p>
            <a:pPr marL="285750" indent="-252000">
              <a:spcBef>
                <a:spcPts val="600"/>
              </a:spcBef>
              <a:buFont typeface="Arial" panose="020B0604020202020204" pitchFamily="34" charset="0"/>
              <a:buChar char="•"/>
            </a:pPr>
            <a:r>
              <a:rPr lang="en-GB" sz="1400" dirty="0">
                <a:solidFill>
                  <a:schemeClr val="tx1"/>
                </a:solidFill>
              </a:rPr>
              <a:t>Own your learning, choose specific actions to apply what you learn. </a:t>
            </a:r>
          </a:p>
          <a:p>
            <a:pPr marL="285750" indent="-252000">
              <a:spcBef>
                <a:spcPts val="600"/>
              </a:spcBef>
              <a:buFont typeface="Arial" panose="020B0604020202020204" pitchFamily="34" charset="0"/>
              <a:buChar char="•"/>
            </a:pPr>
            <a:r>
              <a:rPr lang="en-GB" sz="1400" dirty="0">
                <a:solidFill>
                  <a:schemeClr val="tx1"/>
                </a:solidFill>
              </a:rPr>
              <a:t>Contribute your experiences, be open to learning from other cohort members. </a:t>
            </a:r>
          </a:p>
          <a:p>
            <a:pPr marL="285750" indent="-252000">
              <a:spcBef>
                <a:spcPts val="600"/>
              </a:spcBef>
              <a:buFont typeface="Arial" panose="020B0604020202020204" pitchFamily="34" charset="0"/>
              <a:buChar char="•"/>
            </a:pPr>
            <a:r>
              <a:rPr lang="en-GB" sz="1400" dirty="0">
                <a:solidFill>
                  <a:schemeClr val="tx1"/>
                </a:solidFill>
              </a:rPr>
              <a:t>Schedule meetings and own the relationship with your mentor and sponsor. </a:t>
            </a:r>
          </a:p>
          <a:p>
            <a:pPr marL="285750" indent="-252000">
              <a:spcBef>
                <a:spcPts val="600"/>
              </a:spcBef>
              <a:buFont typeface="Arial" panose="020B0604020202020204" pitchFamily="34" charset="0"/>
              <a:buChar char="•"/>
            </a:pPr>
            <a:r>
              <a:rPr lang="en-GB" sz="1400" dirty="0">
                <a:solidFill>
                  <a:schemeClr val="tx1"/>
                </a:solidFill>
              </a:rPr>
              <a:t>Engage with your mentor to learn from their experiences. </a:t>
            </a:r>
          </a:p>
          <a:p>
            <a:pPr marL="285750" indent="-252000">
              <a:spcBef>
                <a:spcPts val="600"/>
              </a:spcBef>
              <a:buFont typeface="Arial" panose="020B0604020202020204" pitchFamily="34" charset="0"/>
              <a:buChar char="•"/>
            </a:pPr>
            <a:r>
              <a:rPr lang="en-GB" sz="1400" dirty="0">
                <a:solidFill>
                  <a:schemeClr val="tx1"/>
                </a:solidFill>
              </a:rPr>
              <a:t>Engage with your sponsor to broaden your access, connections, opportunities to attend events, and engage with a wider network of leaders. </a:t>
            </a:r>
          </a:p>
          <a:p>
            <a:pPr marL="285750" indent="-252000">
              <a:spcBef>
                <a:spcPts val="600"/>
              </a:spcBef>
              <a:buFont typeface="Arial" panose="020B0604020202020204" pitchFamily="34" charset="0"/>
              <a:buChar char="•"/>
            </a:pPr>
            <a:r>
              <a:rPr lang="en-GB" sz="1400" dirty="0">
                <a:solidFill>
                  <a:schemeClr val="tx1"/>
                </a:solidFill>
              </a:rPr>
              <a:t>Partner with your line manager to apply your learning and stretch yourself to prepare for more senior level opportunities. </a:t>
            </a:r>
          </a:p>
          <a:p>
            <a:pPr marL="285750" indent="-252000">
              <a:spcBef>
                <a:spcPts val="600"/>
              </a:spcBef>
              <a:buFont typeface="Arial" panose="020B0604020202020204" pitchFamily="34" charset="0"/>
              <a:buChar char="•"/>
            </a:pPr>
            <a:r>
              <a:rPr lang="en-GB" sz="1400" dirty="0">
                <a:solidFill>
                  <a:schemeClr val="tx1"/>
                </a:solidFill>
              </a:rPr>
              <a:t>Own your career path. Take advice, gain support as you have these experiences.</a:t>
            </a:r>
          </a:p>
        </p:txBody>
      </p:sp>
      <p:sp>
        <p:nvSpPr>
          <p:cNvPr id="4" name="Footer Placeholder 3">
            <a:extLst>
              <a:ext uri="{FF2B5EF4-FFF2-40B4-BE49-F238E27FC236}">
                <a16:creationId xmlns:a16="http://schemas.microsoft.com/office/drawing/2014/main" id="{30109180-7556-4340-B90E-3AD2BA4C760F}"/>
              </a:ext>
            </a:extLst>
          </p:cNvPr>
          <p:cNvSpPr>
            <a:spLocks noGrp="1"/>
          </p:cNvSpPr>
          <p:nvPr>
            <p:ph type="ftr" sz="quarter" idx="11"/>
          </p:nvPr>
        </p:nvSpPr>
        <p:spPr/>
        <p:txBody>
          <a:bodyPr/>
          <a:lstStyle/>
          <a:p>
            <a:r>
              <a:rPr lang="en-GB" noProof="0"/>
              <a:t>© Lloyd’s</a:t>
            </a:r>
            <a:endParaRPr lang="en-GB" noProof="0" dirty="0"/>
          </a:p>
        </p:txBody>
      </p:sp>
      <p:sp>
        <p:nvSpPr>
          <p:cNvPr id="7" name="Text Placeholder 6">
            <a:extLst>
              <a:ext uri="{FF2B5EF4-FFF2-40B4-BE49-F238E27FC236}">
                <a16:creationId xmlns:a16="http://schemas.microsoft.com/office/drawing/2014/main" id="{79188CD8-C620-4F29-BDBB-8C6D5D1FB366}"/>
              </a:ext>
            </a:extLst>
          </p:cNvPr>
          <p:cNvSpPr>
            <a:spLocks noGrp="1"/>
          </p:cNvSpPr>
          <p:nvPr>
            <p:ph type="body" sz="quarter" idx="13"/>
          </p:nvPr>
        </p:nvSpPr>
        <p:spPr/>
        <p:txBody>
          <a:bodyPr/>
          <a:lstStyle/>
          <a:p>
            <a:r>
              <a:rPr lang="en-GB" sz="2000" b="1" dirty="0"/>
              <a:t>Roles and commitments</a:t>
            </a:r>
          </a:p>
        </p:txBody>
      </p:sp>
      <p:pic>
        <p:nvPicPr>
          <p:cNvPr id="5" name="Picture 4">
            <a:extLst>
              <a:ext uri="{FF2B5EF4-FFF2-40B4-BE49-F238E27FC236}">
                <a16:creationId xmlns:a16="http://schemas.microsoft.com/office/drawing/2014/main" id="{EE64EB9A-6CDB-630F-41DC-D98317172710}"/>
              </a:ext>
            </a:extLst>
          </p:cNvPr>
          <p:cNvPicPr>
            <a:picLocks noChangeAspect="1"/>
          </p:cNvPicPr>
          <p:nvPr/>
        </p:nvPicPr>
        <p:blipFill rotWithShape="1">
          <a:blip r:embed="rId2"/>
          <a:srcRect t="14069" b="4089"/>
          <a:stretch/>
        </p:blipFill>
        <p:spPr>
          <a:xfrm flipH="1">
            <a:off x="470767" y="1851017"/>
            <a:ext cx="3197786" cy="4144943"/>
          </a:xfrm>
          <a:prstGeom prst="rect">
            <a:avLst/>
          </a:prstGeom>
        </p:spPr>
      </p:pic>
    </p:spTree>
    <p:extLst>
      <p:ext uri="{BB962C8B-B14F-4D97-AF65-F5344CB8AC3E}">
        <p14:creationId xmlns:p14="http://schemas.microsoft.com/office/powerpoint/2010/main" val="234615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A801B8-B48C-4CFC-9745-13132B8BCE65}"/>
              </a:ext>
            </a:extLst>
          </p:cNvPr>
          <p:cNvSpPr>
            <a:spLocks noGrp="1"/>
          </p:cNvSpPr>
          <p:nvPr>
            <p:ph type="title"/>
          </p:nvPr>
        </p:nvSpPr>
        <p:spPr/>
        <p:txBody>
          <a:bodyPr/>
          <a:lstStyle/>
          <a:p>
            <a:r>
              <a:rPr lang="en-GB" sz="3600" b="1" dirty="0">
                <a:solidFill>
                  <a:schemeClr val="tx1"/>
                </a:solidFill>
              </a:rPr>
              <a:t>Advance</a:t>
            </a:r>
            <a:endParaRPr lang="en-GB" sz="3600" b="1" dirty="0"/>
          </a:p>
        </p:txBody>
      </p:sp>
      <p:sp>
        <p:nvSpPr>
          <p:cNvPr id="4" name="Footer Placeholder 3">
            <a:extLst>
              <a:ext uri="{FF2B5EF4-FFF2-40B4-BE49-F238E27FC236}">
                <a16:creationId xmlns:a16="http://schemas.microsoft.com/office/drawing/2014/main" id="{30109180-7556-4340-B90E-3AD2BA4C760F}"/>
              </a:ext>
            </a:extLst>
          </p:cNvPr>
          <p:cNvSpPr>
            <a:spLocks noGrp="1"/>
          </p:cNvSpPr>
          <p:nvPr>
            <p:ph type="ftr" sz="quarter" idx="11"/>
          </p:nvPr>
        </p:nvSpPr>
        <p:spPr/>
        <p:txBody>
          <a:bodyPr/>
          <a:lstStyle/>
          <a:p>
            <a:r>
              <a:rPr lang="en-GB" noProof="0"/>
              <a:t>© Lloyd’s</a:t>
            </a:r>
            <a:endParaRPr lang="en-GB" noProof="0" dirty="0"/>
          </a:p>
        </p:txBody>
      </p:sp>
      <p:sp>
        <p:nvSpPr>
          <p:cNvPr id="7" name="Text Placeholder 6">
            <a:extLst>
              <a:ext uri="{FF2B5EF4-FFF2-40B4-BE49-F238E27FC236}">
                <a16:creationId xmlns:a16="http://schemas.microsoft.com/office/drawing/2014/main" id="{79188CD8-C620-4F29-BDBB-8C6D5D1FB366}"/>
              </a:ext>
            </a:extLst>
          </p:cNvPr>
          <p:cNvSpPr>
            <a:spLocks noGrp="1"/>
          </p:cNvSpPr>
          <p:nvPr>
            <p:ph type="body" sz="quarter" idx="13"/>
          </p:nvPr>
        </p:nvSpPr>
        <p:spPr/>
        <p:txBody>
          <a:bodyPr/>
          <a:lstStyle/>
          <a:p>
            <a:r>
              <a:rPr lang="en-GB" sz="2000" b="1" dirty="0"/>
              <a:t>Roles and commitments to participant</a:t>
            </a:r>
          </a:p>
        </p:txBody>
      </p:sp>
      <p:grpSp>
        <p:nvGrpSpPr>
          <p:cNvPr id="10" name="Group 17">
            <a:extLst>
              <a:ext uri="{FF2B5EF4-FFF2-40B4-BE49-F238E27FC236}">
                <a16:creationId xmlns:a16="http://schemas.microsoft.com/office/drawing/2014/main" id="{5016D889-99F8-0009-E044-3C21F427739B}"/>
              </a:ext>
            </a:extLst>
          </p:cNvPr>
          <p:cNvGrpSpPr>
            <a:grpSpLocks/>
          </p:cNvGrpSpPr>
          <p:nvPr/>
        </p:nvGrpSpPr>
        <p:grpSpPr bwMode="auto">
          <a:xfrm>
            <a:off x="234330" y="1862940"/>
            <a:ext cx="3082796" cy="5074266"/>
            <a:chOff x="187571" y="1635838"/>
            <a:chExt cx="2106742" cy="3912560"/>
          </a:xfrm>
          <a:solidFill>
            <a:srgbClr val="1E35BF"/>
          </a:solidFill>
        </p:grpSpPr>
        <p:sp>
          <p:nvSpPr>
            <p:cNvPr id="11" name="Rounded Rectangle 4">
              <a:extLst>
                <a:ext uri="{FF2B5EF4-FFF2-40B4-BE49-F238E27FC236}">
                  <a16:creationId xmlns:a16="http://schemas.microsoft.com/office/drawing/2014/main" id="{8170FD96-BEEC-7120-8BC4-2CD3F464D288}"/>
                </a:ext>
              </a:extLst>
            </p:cNvPr>
            <p:cNvSpPr/>
            <p:nvPr/>
          </p:nvSpPr>
          <p:spPr>
            <a:xfrm>
              <a:off x="197097" y="1654895"/>
              <a:ext cx="2081340" cy="3692115"/>
            </a:xfrm>
            <a:prstGeom prst="roundRect">
              <a:avLst/>
            </a:prstGeom>
            <a:grpFill/>
            <a:ln w="34925">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dirty="0">
                <a:solidFill>
                  <a:prstClr val="white"/>
                </a:solidFill>
                <a:cs typeface="Arial" pitchFamily="34" charset="0"/>
              </a:endParaRPr>
            </a:p>
          </p:txBody>
        </p:sp>
        <p:sp>
          <p:nvSpPr>
            <p:cNvPr id="13" name="TextBox 9">
              <a:extLst>
                <a:ext uri="{FF2B5EF4-FFF2-40B4-BE49-F238E27FC236}">
                  <a16:creationId xmlns:a16="http://schemas.microsoft.com/office/drawing/2014/main" id="{8B343F9C-F7A4-E461-3D12-0D2B47C610B6}"/>
                </a:ext>
              </a:extLst>
            </p:cNvPr>
            <p:cNvSpPr txBox="1">
              <a:spLocks noChangeArrowheads="1"/>
            </p:cNvSpPr>
            <p:nvPr/>
          </p:nvSpPr>
          <p:spPr bwMode="auto">
            <a:xfrm>
              <a:off x="249359" y="3210855"/>
              <a:ext cx="1979734" cy="23375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Times New Roman" pitchFamily="18" charset="0"/>
                  <a:cs typeface="Arial" charset="0"/>
                </a:defRPr>
              </a:lvl1pPr>
              <a:lvl2pPr marL="742950" indent="-285750" eaLnBrk="0" hangingPunct="0">
                <a:defRPr sz="2400">
                  <a:solidFill>
                    <a:schemeClr val="bg1"/>
                  </a:solidFill>
                  <a:latin typeface="Times New Roman" pitchFamily="18" charset="0"/>
                  <a:cs typeface="Arial" charset="0"/>
                </a:defRPr>
              </a:lvl2pPr>
              <a:lvl3pPr marL="1143000" indent="-228600" eaLnBrk="0" hangingPunct="0">
                <a:defRPr sz="2400">
                  <a:solidFill>
                    <a:schemeClr val="bg1"/>
                  </a:solidFill>
                  <a:latin typeface="Times New Roman" pitchFamily="18" charset="0"/>
                  <a:cs typeface="Arial" charset="0"/>
                </a:defRPr>
              </a:lvl3pPr>
              <a:lvl4pPr marL="1600200" indent="-228600" eaLnBrk="0" hangingPunct="0">
                <a:defRPr sz="2400">
                  <a:solidFill>
                    <a:schemeClr val="bg1"/>
                  </a:solidFill>
                  <a:latin typeface="Times New Roman" pitchFamily="18" charset="0"/>
                  <a:cs typeface="Arial" charset="0"/>
                </a:defRPr>
              </a:lvl4pPr>
              <a:lvl5pPr marL="2057400" indent="-228600" eaLnBrk="0" hangingPunct="0">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cs typeface="Arial" charset="0"/>
                </a:defRPr>
              </a:lvl9pPr>
            </a:lstStyle>
            <a:p>
              <a:pPr algn="ctr" eaLnBrk="1" hangingPunct="1">
                <a:buSzPct val="90000"/>
              </a:pPr>
              <a:r>
                <a:rPr lang="en-US" sz="1200" b="1" dirty="0">
                  <a:solidFill>
                    <a:srgbClr val="FFFFFF"/>
                  </a:solidFill>
                  <a:latin typeface="+mn-lt"/>
                </a:rPr>
                <a:t>  Gain an understanding of their strengths and career aspirations </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Advocate for and champion your participant for career progression</a:t>
              </a:r>
            </a:p>
            <a:p>
              <a:pPr algn="ctr" eaLnBrk="1" hangingPunct="1">
                <a:buSzPct val="90000"/>
              </a:pPr>
              <a:endParaRPr lang="en-US" sz="1100" b="1" dirty="0">
                <a:solidFill>
                  <a:srgbClr val="FFFFFF"/>
                </a:solidFill>
                <a:latin typeface="+mn-lt"/>
              </a:endParaRPr>
            </a:p>
            <a:p>
              <a:pPr algn="ctr" eaLnBrk="1" hangingPunct="1">
                <a:buSzPct val="90000"/>
              </a:pPr>
              <a:r>
                <a:rPr lang="en-US" sz="1200" b="1" dirty="0">
                  <a:solidFill>
                    <a:srgbClr val="FFFFFF"/>
                  </a:solidFill>
                  <a:latin typeface="+mn-lt"/>
                </a:rPr>
                <a:t>Share your leadership network connections to increase visibility</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 Open doors and create opportunity to attend a wider variety of events</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Post programme, continue the relationship for at least 6 months</a:t>
              </a:r>
            </a:p>
            <a:p>
              <a:pPr algn="ctr" eaLnBrk="1" hangingPunct="1">
                <a:buSzPct val="90000"/>
              </a:pPr>
              <a:endParaRPr lang="en-US" sz="1200" b="1" dirty="0">
                <a:solidFill>
                  <a:srgbClr val="FFFFFF"/>
                </a:solidFill>
                <a:latin typeface="+mn-lt"/>
              </a:endParaRPr>
            </a:p>
            <a:p>
              <a:pPr algn="ctr" eaLnBrk="1" hangingPunct="1">
                <a:buSzPct val="90000"/>
              </a:pPr>
              <a:endParaRPr lang="en-US" sz="1200" dirty="0">
                <a:solidFill>
                  <a:srgbClr val="FFFFFF"/>
                </a:solidFill>
                <a:latin typeface="+mn-lt"/>
              </a:endParaRPr>
            </a:p>
          </p:txBody>
        </p:sp>
        <p:sp>
          <p:nvSpPr>
            <p:cNvPr id="14" name="Rounded Rectangle 5">
              <a:extLst>
                <a:ext uri="{FF2B5EF4-FFF2-40B4-BE49-F238E27FC236}">
                  <a16:creationId xmlns:a16="http://schemas.microsoft.com/office/drawing/2014/main" id="{C1581B66-3DDA-F621-B056-C1016F89D947}"/>
                </a:ext>
              </a:extLst>
            </p:cNvPr>
            <p:cNvSpPr/>
            <p:nvPr/>
          </p:nvSpPr>
          <p:spPr>
            <a:xfrm>
              <a:off x="187571" y="1635838"/>
              <a:ext cx="2106742" cy="769820"/>
            </a:xfrm>
            <a:prstGeom prst="roundRect">
              <a:avLst/>
            </a:prstGeom>
            <a:grpFill/>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dirty="0">
                <a:solidFill>
                  <a:prstClr val="white"/>
                </a:solidFill>
                <a:cs typeface="Arial" pitchFamily="34" charset="0"/>
              </a:endParaRPr>
            </a:p>
          </p:txBody>
        </p:sp>
        <p:sp>
          <p:nvSpPr>
            <p:cNvPr id="12" name="TextBox 11">
              <a:extLst>
                <a:ext uri="{FF2B5EF4-FFF2-40B4-BE49-F238E27FC236}">
                  <a16:creationId xmlns:a16="http://schemas.microsoft.com/office/drawing/2014/main" id="{24200D2C-A84D-DBE9-E391-C710F6C9311A}"/>
                </a:ext>
              </a:extLst>
            </p:cNvPr>
            <p:cNvSpPr txBox="1"/>
            <p:nvPr/>
          </p:nvSpPr>
          <p:spPr>
            <a:xfrm>
              <a:off x="259000" y="1836175"/>
              <a:ext cx="1979734" cy="307141"/>
            </a:xfrm>
            <a:prstGeom prst="rect">
              <a:avLst/>
            </a:prstGeom>
            <a:noFill/>
          </p:spPr>
          <p:txBody>
            <a:bodyPr>
              <a:spAutoFit/>
            </a:bodyPr>
            <a:lstStyle/>
            <a:p>
              <a:pPr algn="ctr" fontAlgn="auto">
                <a:spcBef>
                  <a:spcPts val="0"/>
                </a:spcBef>
                <a:spcAft>
                  <a:spcPts val="0"/>
                </a:spcAft>
                <a:defRPr/>
              </a:pPr>
              <a:r>
                <a:rPr lang="en-US" sz="2000" b="1" kern="1000" spc="-100" dirty="0">
                  <a:solidFill>
                    <a:prstClr val="white"/>
                  </a:solidFill>
                  <a:cs typeface="Calibri" pitchFamily="34" charset="0"/>
                </a:rPr>
                <a:t>Sponsor</a:t>
              </a:r>
            </a:p>
          </p:txBody>
        </p:sp>
      </p:grpSp>
      <p:grpSp>
        <p:nvGrpSpPr>
          <p:cNvPr id="15" name="Group 11">
            <a:extLst>
              <a:ext uri="{FF2B5EF4-FFF2-40B4-BE49-F238E27FC236}">
                <a16:creationId xmlns:a16="http://schemas.microsoft.com/office/drawing/2014/main" id="{C77D4442-7DF2-9687-E78B-D6D6227AFF7B}"/>
              </a:ext>
            </a:extLst>
          </p:cNvPr>
          <p:cNvGrpSpPr>
            <a:grpSpLocks/>
          </p:cNvGrpSpPr>
          <p:nvPr/>
        </p:nvGrpSpPr>
        <p:grpSpPr bwMode="auto">
          <a:xfrm>
            <a:off x="3487879" y="1862940"/>
            <a:ext cx="3057242" cy="4877696"/>
            <a:chOff x="6756553" y="1396049"/>
            <a:chExt cx="2090118" cy="4003872"/>
          </a:xfrm>
          <a:solidFill>
            <a:srgbClr val="1E35BF"/>
          </a:solidFill>
        </p:grpSpPr>
        <p:sp>
          <p:nvSpPr>
            <p:cNvPr id="16" name="Rounded Rectangle 20">
              <a:extLst>
                <a:ext uri="{FF2B5EF4-FFF2-40B4-BE49-F238E27FC236}">
                  <a16:creationId xmlns:a16="http://schemas.microsoft.com/office/drawing/2014/main" id="{82825ECD-51FA-29F7-2052-6E38294ED611}"/>
                </a:ext>
              </a:extLst>
            </p:cNvPr>
            <p:cNvSpPr/>
            <p:nvPr/>
          </p:nvSpPr>
          <p:spPr>
            <a:xfrm>
              <a:off x="6766082" y="1661238"/>
              <a:ext cx="2080588" cy="3685644"/>
            </a:xfrm>
            <a:prstGeom prst="roundRect">
              <a:avLst/>
            </a:prstGeom>
            <a:grpFill/>
            <a:ln w="34925">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dirty="0">
                <a:solidFill>
                  <a:prstClr val="white"/>
                </a:solidFill>
                <a:cs typeface="Arial" pitchFamily="34" charset="0"/>
              </a:endParaRPr>
            </a:p>
          </p:txBody>
        </p:sp>
        <p:sp>
          <p:nvSpPr>
            <p:cNvPr id="17" name="Rounded Rectangle 22">
              <a:extLst>
                <a:ext uri="{FF2B5EF4-FFF2-40B4-BE49-F238E27FC236}">
                  <a16:creationId xmlns:a16="http://schemas.microsoft.com/office/drawing/2014/main" id="{531159DC-D619-33FA-B124-827568361BB4}"/>
                </a:ext>
              </a:extLst>
            </p:cNvPr>
            <p:cNvSpPr/>
            <p:nvPr/>
          </p:nvSpPr>
          <p:spPr>
            <a:xfrm>
              <a:off x="6756553" y="1396049"/>
              <a:ext cx="2090118" cy="819534"/>
            </a:xfrm>
            <a:prstGeom prst="roundRect">
              <a:avLst/>
            </a:prstGeom>
            <a:grpFill/>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dirty="0">
                <a:solidFill>
                  <a:prstClr val="white"/>
                </a:solidFill>
                <a:cs typeface="Arial" pitchFamily="34" charset="0"/>
              </a:endParaRPr>
            </a:p>
          </p:txBody>
        </p:sp>
        <p:sp>
          <p:nvSpPr>
            <p:cNvPr id="18" name="TextBox 17">
              <a:extLst>
                <a:ext uri="{FF2B5EF4-FFF2-40B4-BE49-F238E27FC236}">
                  <a16:creationId xmlns:a16="http://schemas.microsoft.com/office/drawing/2014/main" id="{47A38547-08D2-232F-E863-F04D1347427D}"/>
                </a:ext>
              </a:extLst>
            </p:cNvPr>
            <p:cNvSpPr txBox="1"/>
            <p:nvPr/>
          </p:nvSpPr>
          <p:spPr>
            <a:xfrm>
              <a:off x="6849273" y="1647429"/>
              <a:ext cx="1980530" cy="326976"/>
            </a:xfrm>
            <a:prstGeom prst="rect">
              <a:avLst/>
            </a:prstGeom>
            <a:noFill/>
          </p:spPr>
          <p:txBody>
            <a:bodyPr>
              <a:spAutoFit/>
            </a:bodyPr>
            <a:lstStyle/>
            <a:p>
              <a:pPr algn="ctr" fontAlgn="auto">
                <a:spcBef>
                  <a:spcPts val="0"/>
                </a:spcBef>
                <a:spcAft>
                  <a:spcPts val="0"/>
                </a:spcAft>
                <a:defRPr/>
              </a:pPr>
              <a:r>
                <a:rPr lang="en-US" sz="2000" b="1" kern="1000" spc="-100" dirty="0">
                  <a:solidFill>
                    <a:prstClr val="white"/>
                  </a:solidFill>
                  <a:cs typeface="Calibri" pitchFamily="34" charset="0"/>
                </a:rPr>
                <a:t>Mentor</a:t>
              </a:r>
            </a:p>
          </p:txBody>
        </p:sp>
        <p:sp>
          <p:nvSpPr>
            <p:cNvPr id="19" name="TextBox 18">
              <a:extLst>
                <a:ext uri="{FF2B5EF4-FFF2-40B4-BE49-F238E27FC236}">
                  <a16:creationId xmlns:a16="http://schemas.microsoft.com/office/drawing/2014/main" id="{ACAA67AD-0CEF-F494-E5F2-4C8964899E06}"/>
                </a:ext>
              </a:extLst>
            </p:cNvPr>
            <p:cNvSpPr txBox="1">
              <a:spLocks noChangeArrowheads="1"/>
            </p:cNvSpPr>
            <p:nvPr/>
          </p:nvSpPr>
          <p:spPr bwMode="auto">
            <a:xfrm>
              <a:off x="6856611" y="3050375"/>
              <a:ext cx="1899529" cy="234954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Times New Roman" pitchFamily="18" charset="0"/>
                  <a:cs typeface="Arial" charset="0"/>
                </a:defRPr>
              </a:lvl1pPr>
              <a:lvl2pPr marL="742950" indent="-285750" eaLnBrk="0" hangingPunct="0">
                <a:defRPr sz="2400">
                  <a:solidFill>
                    <a:schemeClr val="bg1"/>
                  </a:solidFill>
                  <a:latin typeface="Times New Roman" pitchFamily="18" charset="0"/>
                  <a:cs typeface="Arial" charset="0"/>
                </a:defRPr>
              </a:lvl2pPr>
              <a:lvl3pPr marL="1143000" indent="-228600" eaLnBrk="0" hangingPunct="0">
                <a:defRPr sz="2400">
                  <a:solidFill>
                    <a:schemeClr val="bg1"/>
                  </a:solidFill>
                  <a:latin typeface="Times New Roman" pitchFamily="18" charset="0"/>
                  <a:cs typeface="Arial" charset="0"/>
                </a:defRPr>
              </a:lvl3pPr>
              <a:lvl4pPr marL="1600200" indent="-228600" eaLnBrk="0" hangingPunct="0">
                <a:defRPr sz="2400">
                  <a:solidFill>
                    <a:schemeClr val="bg1"/>
                  </a:solidFill>
                  <a:latin typeface="Times New Roman" pitchFamily="18" charset="0"/>
                  <a:cs typeface="Arial" charset="0"/>
                </a:defRPr>
              </a:lvl4pPr>
              <a:lvl5pPr marL="2057400" indent="-228600" eaLnBrk="0" hangingPunct="0">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cs typeface="Arial" charset="0"/>
                </a:defRPr>
              </a:lvl9pPr>
            </a:lstStyle>
            <a:p>
              <a:pPr algn="ctr" eaLnBrk="1" hangingPunct="1">
                <a:buSzPct val="90000"/>
              </a:pPr>
              <a:r>
                <a:rPr lang="en-US" sz="1200" b="1" dirty="0">
                  <a:solidFill>
                    <a:srgbClr val="FFFFFF"/>
                  </a:solidFill>
                  <a:latin typeface="+mn-lt"/>
                </a:rPr>
                <a:t>  Role model and inspire strong leadership values</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Act as sounding board for career thinking and evaluating opportunities</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Share relevant industry experience and lessons learned generously</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Guide, motivate &amp; build confidence</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Post programme, continue the relationship for at least 6 months</a:t>
              </a:r>
            </a:p>
            <a:p>
              <a:pPr algn="ctr" eaLnBrk="1" hangingPunct="1">
                <a:buSzPct val="90000"/>
              </a:pPr>
              <a:endParaRPr lang="en-US" sz="1200" b="1" dirty="0">
                <a:solidFill>
                  <a:srgbClr val="FFFFFF"/>
                </a:solidFill>
                <a:latin typeface="+mn-lt"/>
              </a:endParaRPr>
            </a:p>
          </p:txBody>
        </p:sp>
      </p:grpSp>
      <p:grpSp>
        <p:nvGrpSpPr>
          <p:cNvPr id="21" name="Group 13">
            <a:extLst>
              <a:ext uri="{FF2B5EF4-FFF2-40B4-BE49-F238E27FC236}">
                <a16:creationId xmlns:a16="http://schemas.microsoft.com/office/drawing/2014/main" id="{4B1C430D-1368-7796-3B1F-BA80F2A2C0E4}"/>
              </a:ext>
            </a:extLst>
          </p:cNvPr>
          <p:cNvGrpSpPr>
            <a:grpSpLocks/>
          </p:cNvGrpSpPr>
          <p:nvPr/>
        </p:nvGrpSpPr>
        <p:grpSpPr bwMode="auto">
          <a:xfrm>
            <a:off x="6695432" y="1862940"/>
            <a:ext cx="3279085" cy="4852750"/>
            <a:chOff x="2397706" y="1396049"/>
            <a:chExt cx="2241975" cy="3983735"/>
          </a:xfrm>
          <a:solidFill>
            <a:srgbClr val="1E35BF"/>
          </a:solidFill>
        </p:grpSpPr>
        <p:sp>
          <p:nvSpPr>
            <p:cNvPr id="22" name="Rounded Rectangle 29">
              <a:extLst>
                <a:ext uri="{FF2B5EF4-FFF2-40B4-BE49-F238E27FC236}">
                  <a16:creationId xmlns:a16="http://schemas.microsoft.com/office/drawing/2014/main" id="{AC72D10D-54F8-EF44-1738-405750911C6B}"/>
                </a:ext>
              </a:extLst>
            </p:cNvPr>
            <p:cNvSpPr/>
            <p:nvPr/>
          </p:nvSpPr>
          <p:spPr>
            <a:xfrm>
              <a:off x="2407236" y="1651732"/>
              <a:ext cx="2080767" cy="3695485"/>
            </a:xfrm>
            <a:prstGeom prst="roundRect">
              <a:avLst/>
            </a:prstGeom>
            <a:grpFill/>
            <a:ln w="34925">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dirty="0">
                <a:solidFill>
                  <a:prstClr val="white"/>
                </a:solidFill>
                <a:cs typeface="Arial" pitchFamily="34" charset="0"/>
              </a:endParaRPr>
            </a:p>
          </p:txBody>
        </p:sp>
        <p:sp>
          <p:nvSpPr>
            <p:cNvPr id="23" name="Rounded Rectangle 31">
              <a:extLst>
                <a:ext uri="{FF2B5EF4-FFF2-40B4-BE49-F238E27FC236}">
                  <a16:creationId xmlns:a16="http://schemas.microsoft.com/office/drawing/2014/main" id="{774D3A3D-4E0C-094C-2E80-36E5FF8B3F46}"/>
                </a:ext>
              </a:extLst>
            </p:cNvPr>
            <p:cNvSpPr/>
            <p:nvPr/>
          </p:nvSpPr>
          <p:spPr>
            <a:xfrm>
              <a:off x="2397706" y="1396049"/>
              <a:ext cx="2091885" cy="819603"/>
            </a:xfrm>
            <a:prstGeom prst="roundRect">
              <a:avLst/>
            </a:prstGeom>
            <a:grpFill/>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dirty="0">
                <a:solidFill>
                  <a:prstClr val="white"/>
                </a:solidFill>
                <a:cs typeface="Arial" pitchFamily="34" charset="0"/>
              </a:endParaRPr>
            </a:p>
          </p:txBody>
        </p:sp>
        <p:sp>
          <p:nvSpPr>
            <p:cNvPr id="24" name="TextBox 23">
              <a:extLst>
                <a:ext uri="{FF2B5EF4-FFF2-40B4-BE49-F238E27FC236}">
                  <a16:creationId xmlns:a16="http://schemas.microsoft.com/office/drawing/2014/main" id="{8E9EAE7E-C094-752C-ACC9-5B4E84DAE5F9}"/>
                </a:ext>
              </a:extLst>
            </p:cNvPr>
            <p:cNvSpPr txBox="1"/>
            <p:nvPr/>
          </p:nvSpPr>
          <p:spPr>
            <a:xfrm>
              <a:off x="2660570" y="1647450"/>
              <a:ext cx="1979111" cy="327004"/>
            </a:xfrm>
            <a:prstGeom prst="rect">
              <a:avLst/>
            </a:prstGeom>
            <a:noFill/>
          </p:spPr>
          <p:txBody>
            <a:bodyPr>
              <a:spAutoFit/>
            </a:bodyPr>
            <a:lstStyle/>
            <a:p>
              <a:pPr algn="ctr" fontAlgn="auto">
                <a:spcBef>
                  <a:spcPts val="0"/>
                </a:spcBef>
                <a:spcAft>
                  <a:spcPts val="0"/>
                </a:spcAft>
                <a:defRPr/>
              </a:pPr>
              <a:r>
                <a:rPr lang="en-US" sz="2000" b="1" kern="1000" spc="-100" dirty="0">
                  <a:solidFill>
                    <a:prstClr val="white"/>
                  </a:solidFill>
                  <a:cs typeface="Calibri" pitchFamily="34" charset="0"/>
                </a:rPr>
                <a:t>Manager</a:t>
              </a:r>
            </a:p>
          </p:txBody>
        </p:sp>
        <p:sp>
          <p:nvSpPr>
            <p:cNvPr id="25" name="TextBox 33">
              <a:extLst>
                <a:ext uri="{FF2B5EF4-FFF2-40B4-BE49-F238E27FC236}">
                  <a16:creationId xmlns:a16="http://schemas.microsoft.com/office/drawing/2014/main" id="{DCD3BC54-4688-5DB3-26FA-33CEC2D75FA7}"/>
                </a:ext>
              </a:extLst>
            </p:cNvPr>
            <p:cNvSpPr txBox="1">
              <a:spLocks noChangeArrowheads="1"/>
            </p:cNvSpPr>
            <p:nvPr/>
          </p:nvSpPr>
          <p:spPr bwMode="auto">
            <a:xfrm>
              <a:off x="2500182" y="3030039"/>
              <a:ext cx="1880632" cy="234974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Times New Roman" pitchFamily="18" charset="0"/>
                  <a:cs typeface="Arial" charset="0"/>
                </a:defRPr>
              </a:lvl1pPr>
              <a:lvl2pPr marL="742950" indent="-285750" eaLnBrk="0" hangingPunct="0">
                <a:defRPr sz="2400">
                  <a:solidFill>
                    <a:schemeClr val="bg1"/>
                  </a:solidFill>
                  <a:latin typeface="Times New Roman" pitchFamily="18" charset="0"/>
                  <a:cs typeface="Arial" charset="0"/>
                </a:defRPr>
              </a:lvl2pPr>
              <a:lvl3pPr marL="1143000" indent="-228600" eaLnBrk="0" hangingPunct="0">
                <a:defRPr sz="2400">
                  <a:solidFill>
                    <a:schemeClr val="bg1"/>
                  </a:solidFill>
                  <a:latin typeface="Times New Roman" pitchFamily="18" charset="0"/>
                  <a:cs typeface="Arial" charset="0"/>
                </a:defRPr>
              </a:lvl3pPr>
              <a:lvl4pPr marL="1600200" indent="-228600" eaLnBrk="0" hangingPunct="0">
                <a:defRPr sz="2400">
                  <a:solidFill>
                    <a:schemeClr val="bg1"/>
                  </a:solidFill>
                  <a:latin typeface="Times New Roman" pitchFamily="18" charset="0"/>
                  <a:cs typeface="Arial" charset="0"/>
                </a:defRPr>
              </a:lvl4pPr>
              <a:lvl5pPr marL="2057400" indent="-228600" eaLnBrk="0" hangingPunct="0">
                <a:defRPr sz="2400">
                  <a:solidFill>
                    <a:schemeClr val="bg1"/>
                  </a:solidFill>
                  <a:latin typeface="Times New Roman" pitchFamily="18" charset="0"/>
                  <a:cs typeface="Arial" charset="0"/>
                </a:defRPr>
              </a:lvl5pPr>
              <a:lvl6pPr marL="2514600" indent="-228600" defTabSz="457200" eaLnBrk="0" fontAlgn="base" hangingPunct="0">
                <a:spcBef>
                  <a:spcPct val="0"/>
                </a:spcBef>
                <a:spcAft>
                  <a:spcPct val="0"/>
                </a:spcAft>
                <a:defRPr sz="2400">
                  <a:solidFill>
                    <a:schemeClr val="bg1"/>
                  </a:solidFill>
                  <a:latin typeface="Times New Roman" pitchFamily="18" charset="0"/>
                  <a:cs typeface="Arial" charset="0"/>
                </a:defRPr>
              </a:lvl6pPr>
              <a:lvl7pPr marL="2971800" indent="-228600" defTabSz="457200" eaLnBrk="0" fontAlgn="base" hangingPunct="0">
                <a:spcBef>
                  <a:spcPct val="0"/>
                </a:spcBef>
                <a:spcAft>
                  <a:spcPct val="0"/>
                </a:spcAft>
                <a:defRPr sz="2400">
                  <a:solidFill>
                    <a:schemeClr val="bg1"/>
                  </a:solidFill>
                  <a:latin typeface="Times New Roman" pitchFamily="18" charset="0"/>
                  <a:cs typeface="Arial" charset="0"/>
                </a:defRPr>
              </a:lvl7pPr>
              <a:lvl8pPr marL="3429000" indent="-228600" defTabSz="457200" eaLnBrk="0" fontAlgn="base" hangingPunct="0">
                <a:spcBef>
                  <a:spcPct val="0"/>
                </a:spcBef>
                <a:spcAft>
                  <a:spcPct val="0"/>
                </a:spcAft>
                <a:defRPr sz="2400">
                  <a:solidFill>
                    <a:schemeClr val="bg1"/>
                  </a:solidFill>
                  <a:latin typeface="Times New Roman" pitchFamily="18" charset="0"/>
                  <a:cs typeface="Arial" charset="0"/>
                </a:defRPr>
              </a:lvl8pPr>
              <a:lvl9pPr marL="3886200" indent="-228600" defTabSz="457200" eaLnBrk="0" fontAlgn="base" hangingPunct="0">
                <a:spcBef>
                  <a:spcPct val="0"/>
                </a:spcBef>
                <a:spcAft>
                  <a:spcPct val="0"/>
                </a:spcAft>
                <a:defRPr sz="2400">
                  <a:solidFill>
                    <a:schemeClr val="bg1"/>
                  </a:solidFill>
                  <a:latin typeface="Times New Roman" pitchFamily="18" charset="0"/>
                  <a:cs typeface="Arial" charset="0"/>
                </a:defRPr>
              </a:lvl9pPr>
            </a:lstStyle>
            <a:p>
              <a:pPr algn="ctr" eaLnBrk="1" hangingPunct="1">
                <a:buSzPct val="90000"/>
              </a:pPr>
              <a:r>
                <a:rPr lang="en-US" sz="1200" b="1" dirty="0">
                  <a:solidFill>
                    <a:srgbClr val="FFFFFF"/>
                  </a:solidFill>
                  <a:latin typeface="+mn-lt"/>
                </a:rPr>
                <a:t>Help make time and space to fully engage with the learning</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Check-in regularly on learning focus and support required</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Encourage and challenge whenever appropriate</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Provide immediate feedback on the progress you see</a:t>
              </a:r>
            </a:p>
            <a:p>
              <a:pPr algn="ctr" eaLnBrk="1" hangingPunct="1">
                <a:buSzPct val="90000"/>
              </a:pPr>
              <a:endParaRPr lang="en-US" sz="1200" b="1" dirty="0">
                <a:solidFill>
                  <a:srgbClr val="FFFFFF"/>
                </a:solidFill>
                <a:latin typeface="+mn-lt"/>
              </a:endParaRPr>
            </a:p>
            <a:p>
              <a:pPr algn="ctr" eaLnBrk="1" hangingPunct="1">
                <a:buSzPct val="90000"/>
              </a:pPr>
              <a:r>
                <a:rPr lang="en-US" sz="1200" b="1" dirty="0">
                  <a:solidFill>
                    <a:srgbClr val="FFFFFF"/>
                  </a:solidFill>
                  <a:latin typeface="+mn-lt"/>
                </a:rPr>
                <a:t>Post programme, agree a plan for continuous growth and application of learning</a:t>
              </a:r>
            </a:p>
          </p:txBody>
        </p:sp>
      </p:grpSp>
      <p:pic>
        <p:nvPicPr>
          <p:cNvPr id="27" name="Graphic 26" descr="Door Open with solid fill">
            <a:extLst>
              <a:ext uri="{FF2B5EF4-FFF2-40B4-BE49-F238E27FC236}">
                <a16:creationId xmlns:a16="http://schemas.microsoft.com/office/drawing/2014/main" id="{29ADD654-2DBF-348D-40BA-5E83BF6666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4744" y="1898579"/>
            <a:ext cx="914400" cy="914400"/>
          </a:xfrm>
          <a:prstGeom prst="rect">
            <a:avLst/>
          </a:prstGeom>
        </p:spPr>
      </p:pic>
      <p:pic>
        <p:nvPicPr>
          <p:cNvPr id="28" name="Graphic 27" descr="Artificial Intelligence with solid fill">
            <a:extLst>
              <a:ext uri="{FF2B5EF4-FFF2-40B4-BE49-F238E27FC236}">
                <a16:creationId xmlns:a16="http://schemas.microsoft.com/office/drawing/2014/main" id="{62749B08-EE14-40BD-1DC2-E1A7BC27EB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68027" y="1904936"/>
            <a:ext cx="914400" cy="914400"/>
          </a:xfrm>
          <a:prstGeom prst="rect">
            <a:avLst/>
          </a:prstGeom>
        </p:spPr>
      </p:pic>
      <p:pic>
        <p:nvPicPr>
          <p:cNvPr id="29" name="Graphic 28" descr="Social distancing with solid fill">
            <a:extLst>
              <a:ext uri="{FF2B5EF4-FFF2-40B4-BE49-F238E27FC236}">
                <a16:creationId xmlns:a16="http://schemas.microsoft.com/office/drawing/2014/main" id="{2DC4F559-6B40-2295-5A1E-4EDE9B8B41AF}"/>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50758"/>
          <a:stretch/>
        </p:blipFill>
        <p:spPr>
          <a:xfrm>
            <a:off x="6788708" y="2018735"/>
            <a:ext cx="1123258" cy="685793"/>
          </a:xfrm>
          <a:prstGeom prst="rect">
            <a:avLst/>
          </a:prstGeom>
        </p:spPr>
      </p:pic>
      <p:cxnSp>
        <p:nvCxnSpPr>
          <p:cNvPr id="32" name="Straight Connector 31">
            <a:extLst>
              <a:ext uri="{FF2B5EF4-FFF2-40B4-BE49-F238E27FC236}">
                <a16:creationId xmlns:a16="http://schemas.microsoft.com/office/drawing/2014/main" id="{A67DA545-6AC3-E99D-093E-7817434C3681}"/>
              </a:ext>
            </a:extLst>
          </p:cNvPr>
          <p:cNvCxnSpPr/>
          <p:nvPr/>
        </p:nvCxnSpPr>
        <p:spPr bwMode="auto">
          <a:xfrm rot="10800000" flipH="1">
            <a:off x="6886276" y="3834029"/>
            <a:ext cx="2590292" cy="0"/>
          </a:xfrm>
          <a:prstGeom prst="line">
            <a:avLst/>
          </a:prstGeom>
          <a:solidFill>
            <a:srgbClr val="1E35BF"/>
          </a:solid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908F05B-0659-69CB-DC30-D8759BBA008D}"/>
              </a:ext>
            </a:extLst>
          </p:cNvPr>
          <p:cNvCxnSpPr/>
          <p:nvPr/>
        </p:nvCxnSpPr>
        <p:spPr bwMode="auto">
          <a:xfrm rot="10800000" flipH="1">
            <a:off x="3721354" y="3878314"/>
            <a:ext cx="2590292" cy="0"/>
          </a:xfrm>
          <a:prstGeom prst="line">
            <a:avLst/>
          </a:prstGeom>
          <a:solidFill>
            <a:srgbClr val="1E35BF"/>
          </a:solid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953F83C-5B4E-FA6B-6CA1-E740F39C7509}"/>
              </a:ext>
            </a:extLst>
          </p:cNvPr>
          <p:cNvSpPr txBox="1"/>
          <p:nvPr/>
        </p:nvSpPr>
        <p:spPr>
          <a:xfrm>
            <a:off x="295265" y="2887987"/>
            <a:ext cx="2892674" cy="830997"/>
          </a:xfrm>
          <a:prstGeom prst="rect">
            <a:avLst/>
          </a:prstGeom>
          <a:noFill/>
        </p:spPr>
        <p:txBody>
          <a:bodyPr wrap="square">
            <a:spAutoFit/>
          </a:bodyPr>
          <a:lstStyle/>
          <a:p>
            <a:pPr algn="ctr"/>
            <a:r>
              <a:rPr lang="en-GB" sz="1200" b="1" dirty="0">
                <a:solidFill>
                  <a:schemeClr val="bg1"/>
                </a:solidFill>
              </a:rPr>
              <a:t>Attend the Launch, Mid-point and Closing Events</a:t>
            </a:r>
          </a:p>
          <a:p>
            <a:pPr algn="ctr"/>
            <a:endParaRPr lang="en-GB" sz="1200" b="1" dirty="0">
              <a:solidFill>
                <a:schemeClr val="bg1"/>
              </a:solidFill>
            </a:endParaRPr>
          </a:p>
          <a:p>
            <a:pPr algn="ctr"/>
            <a:r>
              <a:rPr lang="en-GB" sz="1200" b="1" dirty="0">
                <a:solidFill>
                  <a:schemeClr val="bg1"/>
                </a:solidFill>
              </a:rPr>
              <a:t>Have regular 1:1 meetings</a:t>
            </a:r>
          </a:p>
        </p:txBody>
      </p:sp>
      <p:cxnSp>
        <p:nvCxnSpPr>
          <p:cNvPr id="36" name="Straight Connector 35">
            <a:extLst>
              <a:ext uri="{FF2B5EF4-FFF2-40B4-BE49-F238E27FC236}">
                <a16:creationId xmlns:a16="http://schemas.microsoft.com/office/drawing/2014/main" id="{33BF25E5-6C31-A72F-CC83-9853CE694CDB}"/>
              </a:ext>
            </a:extLst>
          </p:cNvPr>
          <p:cNvCxnSpPr/>
          <p:nvPr/>
        </p:nvCxnSpPr>
        <p:spPr bwMode="auto">
          <a:xfrm rot="10800000" flipH="1">
            <a:off x="475935" y="3878938"/>
            <a:ext cx="2590292" cy="0"/>
          </a:xfrm>
          <a:prstGeom prst="line">
            <a:avLst/>
          </a:prstGeom>
          <a:solidFill>
            <a:srgbClr val="1E35BF"/>
          </a:solid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F2E8234-E807-4C72-8107-0353BFC0E106}"/>
              </a:ext>
            </a:extLst>
          </p:cNvPr>
          <p:cNvSpPr txBox="1"/>
          <p:nvPr/>
        </p:nvSpPr>
        <p:spPr>
          <a:xfrm>
            <a:off x="3577130" y="2887986"/>
            <a:ext cx="2892674" cy="830997"/>
          </a:xfrm>
          <a:prstGeom prst="rect">
            <a:avLst/>
          </a:prstGeom>
          <a:noFill/>
        </p:spPr>
        <p:txBody>
          <a:bodyPr wrap="square">
            <a:spAutoFit/>
          </a:bodyPr>
          <a:lstStyle/>
          <a:p>
            <a:pPr algn="ctr"/>
            <a:r>
              <a:rPr lang="en-GB" sz="1200" b="1" dirty="0">
                <a:solidFill>
                  <a:schemeClr val="bg1"/>
                </a:solidFill>
              </a:rPr>
              <a:t>Attend the Launch, Mid-point and Closing Events</a:t>
            </a:r>
          </a:p>
          <a:p>
            <a:pPr algn="ctr"/>
            <a:endParaRPr lang="en-GB" sz="1200" b="1" dirty="0">
              <a:solidFill>
                <a:schemeClr val="bg1"/>
              </a:solidFill>
            </a:endParaRPr>
          </a:p>
          <a:p>
            <a:pPr algn="ctr"/>
            <a:r>
              <a:rPr lang="en-GB" sz="1200" b="1" dirty="0">
                <a:solidFill>
                  <a:schemeClr val="bg1"/>
                </a:solidFill>
              </a:rPr>
              <a:t>Have regular 1:1 meetings</a:t>
            </a:r>
          </a:p>
        </p:txBody>
      </p:sp>
      <p:sp>
        <p:nvSpPr>
          <p:cNvPr id="44" name="TextBox 43">
            <a:extLst>
              <a:ext uri="{FF2B5EF4-FFF2-40B4-BE49-F238E27FC236}">
                <a16:creationId xmlns:a16="http://schemas.microsoft.com/office/drawing/2014/main" id="{64D47C94-85D9-3C6D-912A-B4BD1E318AA4}"/>
              </a:ext>
            </a:extLst>
          </p:cNvPr>
          <p:cNvSpPr txBox="1"/>
          <p:nvPr/>
        </p:nvSpPr>
        <p:spPr>
          <a:xfrm>
            <a:off x="6753042" y="2866648"/>
            <a:ext cx="2892674" cy="1015663"/>
          </a:xfrm>
          <a:prstGeom prst="rect">
            <a:avLst/>
          </a:prstGeom>
          <a:noFill/>
        </p:spPr>
        <p:txBody>
          <a:bodyPr wrap="square">
            <a:spAutoFit/>
          </a:bodyPr>
          <a:lstStyle/>
          <a:p>
            <a:pPr algn="ctr"/>
            <a:r>
              <a:rPr lang="en-GB" sz="1200" b="1" dirty="0">
                <a:solidFill>
                  <a:schemeClr val="bg1"/>
                </a:solidFill>
              </a:rPr>
              <a:t>Attend the Launch, Mid-point and Closing Events</a:t>
            </a:r>
          </a:p>
          <a:p>
            <a:pPr algn="ctr"/>
            <a:endParaRPr lang="en-GB" sz="1200" b="1" dirty="0">
              <a:solidFill>
                <a:schemeClr val="bg1"/>
              </a:solidFill>
            </a:endParaRPr>
          </a:p>
          <a:p>
            <a:pPr algn="ctr"/>
            <a:r>
              <a:rPr lang="en-GB" sz="1200" b="1" dirty="0">
                <a:solidFill>
                  <a:schemeClr val="bg1"/>
                </a:solidFill>
              </a:rPr>
              <a:t>Have regular 1:1 meetings specifically related to the programme</a:t>
            </a:r>
          </a:p>
        </p:txBody>
      </p:sp>
    </p:spTree>
    <p:extLst>
      <p:ext uri="{BB962C8B-B14F-4D97-AF65-F5344CB8AC3E}">
        <p14:creationId xmlns:p14="http://schemas.microsoft.com/office/powerpoint/2010/main" val="55368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D3713-C177-43E0-84BC-61E0AEA8135D}"/>
              </a:ext>
            </a:extLst>
          </p:cNvPr>
          <p:cNvSpPr>
            <a:spLocks noGrp="1"/>
          </p:cNvSpPr>
          <p:nvPr>
            <p:ph type="title"/>
          </p:nvPr>
        </p:nvSpPr>
        <p:spPr/>
        <p:txBody>
          <a:bodyPr/>
          <a:lstStyle/>
          <a:p>
            <a:r>
              <a:rPr lang="en-GB" sz="3600" b="1" dirty="0">
                <a:solidFill>
                  <a:schemeClr val="tx1"/>
                </a:solidFill>
              </a:rPr>
              <a:t>Advance</a:t>
            </a:r>
            <a:endParaRPr lang="en-GB" sz="3600" dirty="0"/>
          </a:p>
        </p:txBody>
      </p:sp>
      <p:sp>
        <p:nvSpPr>
          <p:cNvPr id="3" name="Content Placeholder 2">
            <a:extLst>
              <a:ext uri="{FF2B5EF4-FFF2-40B4-BE49-F238E27FC236}">
                <a16:creationId xmlns:a16="http://schemas.microsoft.com/office/drawing/2014/main" id="{F50D71BC-4A4D-411E-9611-813B7CA8DBED}"/>
              </a:ext>
            </a:extLst>
          </p:cNvPr>
          <p:cNvSpPr>
            <a:spLocks noGrp="1"/>
          </p:cNvSpPr>
          <p:nvPr>
            <p:ph sz="half" idx="1"/>
          </p:nvPr>
        </p:nvSpPr>
        <p:spPr>
          <a:xfrm>
            <a:off x="6617584" y="1852230"/>
            <a:ext cx="2981967" cy="4784931"/>
          </a:xfrm>
          <a:ln>
            <a:solidFill>
              <a:schemeClr val="tx2"/>
            </a:solidFill>
          </a:ln>
        </p:spPr>
        <p:txBody>
          <a:bodyPr/>
          <a:lstStyle/>
          <a:p>
            <a:pPr marL="182563"/>
            <a:r>
              <a:rPr lang="en-GB" sz="1600" dirty="0">
                <a:solidFill>
                  <a:schemeClr val="tx1"/>
                </a:solidFill>
              </a:rPr>
              <a:t>Guest speakers have included:</a:t>
            </a:r>
          </a:p>
          <a:p>
            <a:pPr marL="182563">
              <a:spcBef>
                <a:spcPts val="0"/>
              </a:spcBef>
              <a:spcAft>
                <a:spcPts val="0"/>
              </a:spcAft>
            </a:pPr>
            <a:endParaRPr lang="en-US" sz="1600" b="1" dirty="0">
              <a:solidFill>
                <a:schemeClr val="tx1"/>
              </a:solidFill>
            </a:endParaRPr>
          </a:p>
          <a:p>
            <a:pPr marL="182563">
              <a:spcBef>
                <a:spcPts val="0"/>
              </a:spcBef>
              <a:spcAft>
                <a:spcPts val="0"/>
              </a:spcAft>
            </a:pPr>
            <a:r>
              <a:rPr lang="en-US" sz="1600" b="1" dirty="0">
                <a:solidFill>
                  <a:schemeClr val="tx1"/>
                </a:solidFill>
              </a:rPr>
              <a:t>Jo Scott</a:t>
            </a:r>
          </a:p>
          <a:p>
            <a:pPr marL="182563">
              <a:spcBef>
                <a:spcPts val="0"/>
              </a:spcBef>
              <a:spcAft>
                <a:spcPts val="0"/>
              </a:spcAft>
            </a:pPr>
            <a:r>
              <a:rPr lang="en-US" sz="1600" dirty="0">
                <a:solidFill>
                  <a:schemeClr val="tx1"/>
                </a:solidFill>
              </a:rPr>
              <a:t>Chief Marketing &amp; Comms Officer</a:t>
            </a:r>
          </a:p>
          <a:p>
            <a:pPr marL="182563">
              <a:spcBef>
                <a:spcPts val="0"/>
              </a:spcBef>
              <a:spcAft>
                <a:spcPts val="0"/>
              </a:spcAft>
            </a:pPr>
            <a:r>
              <a:rPr lang="en-US" sz="1600" dirty="0">
                <a:solidFill>
                  <a:schemeClr val="tx1"/>
                </a:solidFill>
              </a:rPr>
              <a:t>Lloyd’s </a:t>
            </a:r>
          </a:p>
          <a:p>
            <a:pPr marL="182563">
              <a:spcBef>
                <a:spcPts val="0"/>
              </a:spcBef>
              <a:spcAft>
                <a:spcPts val="0"/>
              </a:spcAft>
            </a:pPr>
            <a:endParaRPr lang="en-US" sz="1600" dirty="0">
              <a:solidFill>
                <a:schemeClr val="tx1"/>
              </a:solidFill>
            </a:endParaRPr>
          </a:p>
          <a:p>
            <a:pPr marL="182563">
              <a:spcBef>
                <a:spcPts val="0"/>
              </a:spcBef>
              <a:spcAft>
                <a:spcPts val="0"/>
              </a:spcAft>
            </a:pPr>
            <a:r>
              <a:rPr lang="en-US" sz="1600" b="1" i="0" dirty="0">
                <a:solidFill>
                  <a:schemeClr val="tx1"/>
                </a:solidFill>
                <a:effectLst/>
              </a:rPr>
              <a:t>Emma Woolley</a:t>
            </a:r>
            <a:br>
              <a:rPr lang="en-US" sz="1600" dirty="0">
                <a:solidFill>
                  <a:schemeClr val="tx1"/>
                </a:solidFill>
              </a:rPr>
            </a:br>
            <a:r>
              <a:rPr lang="en-US" sz="1600" b="0" i="0" dirty="0">
                <a:solidFill>
                  <a:schemeClr val="tx1"/>
                </a:solidFill>
                <a:effectLst/>
              </a:rPr>
              <a:t>Chief Executive Officer</a:t>
            </a:r>
          </a:p>
          <a:p>
            <a:pPr marL="182563">
              <a:spcBef>
                <a:spcPts val="0"/>
              </a:spcBef>
              <a:spcAft>
                <a:spcPts val="0"/>
              </a:spcAft>
            </a:pPr>
            <a:r>
              <a:rPr lang="en-US" sz="1600" b="0" i="0" dirty="0">
                <a:solidFill>
                  <a:schemeClr val="tx1"/>
                </a:solidFill>
                <a:effectLst/>
              </a:rPr>
              <a:t>Lancashire Syndicates Limited</a:t>
            </a:r>
          </a:p>
          <a:p>
            <a:pPr marL="182563">
              <a:spcBef>
                <a:spcPts val="0"/>
              </a:spcBef>
              <a:spcAft>
                <a:spcPts val="0"/>
              </a:spcAft>
            </a:pPr>
            <a:endParaRPr lang="en-US" sz="1600" b="0" i="0" dirty="0">
              <a:solidFill>
                <a:schemeClr val="tx1"/>
              </a:solidFill>
              <a:effectLst/>
            </a:endParaRPr>
          </a:p>
          <a:p>
            <a:pPr marL="182563">
              <a:spcBef>
                <a:spcPts val="0"/>
              </a:spcBef>
              <a:spcAft>
                <a:spcPts val="0"/>
              </a:spcAft>
            </a:pPr>
            <a:r>
              <a:rPr lang="en-US" sz="1600" b="1" i="0" dirty="0">
                <a:solidFill>
                  <a:schemeClr val="tx1"/>
                </a:solidFill>
                <a:effectLst/>
              </a:rPr>
              <a:t>Sheila Cameron</a:t>
            </a:r>
          </a:p>
          <a:p>
            <a:pPr marL="182563">
              <a:spcBef>
                <a:spcPts val="0"/>
              </a:spcBef>
              <a:spcAft>
                <a:spcPts val="0"/>
              </a:spcAft>
            </a:pPr>
            <a:r>
              <a:rPr lang="en-US" sz="1600" b="0" i="0" dirty="0">
                <a:solidFill>
                  <a:schemeClr val="tx1"/>
                </a:solidFill>
                <a:effectLst/>
              </a:rPr>
              <a:t>Chief Executive Officer</a:t>
            </a:r>
          </a:p>
          <a:p>
            <a:pPr marL="182563">
              <a:spcBef>
                <a:spcPts val="0"/>
              </a:spcBef>
              <a:spcAft>
                <a:spcPts val="0"/>
              </a:spcAft>
            </a:pPr>
            <a:r>
              <a:rPr lang="en-US" sz="1600" b="0" i="0" dirty="0">
                <a:solidFill>
                  <a:schemeClr val="tx1"/>
                </a:solidFill>
                <a:effectLst/>
              </a:rPr>
              <a:t>Lloyd’s Market Association</a:t>
            </a:r>
          </a:p>
          <a:p>
            <a:pPr marL="182563"/>
            <a:endParaRPr lang="en-US" sz="1600" b="0" i="0" dirty="0">
              <a:solidFill>
                <a:schemeClr val="tx1"/>
              </a:solidFill>
              <a:effectLst/>
            </a:endParaRPr>
          </a:p>
          <a:p>
            <a:pPr marL="182563">
              <a:spcBef>
                <a:spcPts val="0"/>
              </a:spcBef>
              <a:spcAft>
                <a:spcPts val="0"/>
              </a:spcAft>
            </a:pPr>
            <a:r>
              <a:rPr lang="en-US" sz="1600" b="1" dirty="0">
                <a:solidFill>
                  <a:schemeClr val="tx1"/>
                </a:solidFill>
              </a:rPr>
              <a:t>Kim Swan</a:t>
            </a:r>
          </a:p>
          <a:p>
            <a:pPr marL="182563">
              <a:spcBef>
                <a:spcPts val="0"/>
              </a:spcBef>
              <a:spcAft>
                <a:spcPts val="0"/>
              </a:spcAft>
            </a:pPr>
            <a:r>
              <a:rPr lang="en-US" sz="1600" dirty="0">
                <a:solidFill>
                  <a:schemeClr val="tx1"/>
                </a:solidFill>
              </a:rPr>
              <a:t>Chief Risk Officer (Asia)</a:t>
            </a:r>
          </a:p>
          <a:p>
            <a:pPr marL="182563">
              <a:spcBef>
                <a:spcPts val="0"/>
              </a:spcBef>
              <a:spcAft>
                <a:spcPts val="0"/>
              </a:spcAft>
            </a:pPr>
            <a:r>
              <a:rPr lang="en-US" sz="1600" dirty="0">
                <a:solidFill>
                  <a:schemeClr val="tx1"/>
                </a:solidFill>
              </a:rPr>
              <a:t>Liberty Specialty Markets</a:t>
            </a:r>
          </a:p>
          <a:p>
            <a:endParaRPr lang="en-GB" sz="1600" dirty="0">
              <a:solidFill>
                <a:schemeClr val="tx1"/>
              </a:solidFill>
            </a:endParaRPr>
          </a:p>
        </p:txBody>
      </p:sp>
      <p:sp>
        <p:nvSpPr>
          <p:cNvPr id="5" name="Footer Placeholder 4">
            <a:extLst>
              <a:ext uri="{FF2B5EF4-FFF2-40B4-BE49-F238E27FC236}">
                <a16:creationId xmlns:a16="http://schemas.microsoft.com/office/drawing/2014/main" id="{0610D4E4-C0E2-43D3-B444-0674B93A1064}"/>
              </a:ext>
            </a:extLst>
          </p:cNvPr>
          <p:cNvSpPr>
            <a:spLocks noGrp="1"/>
          </p:cNvSpPr>
          <p:nvPr>
            <p:ph type="ftr" sz="quarter" idx="11"/>
          </p:nvPr>
        </p:nvSpPr>
        <p:spPr/>
        <p:txBody>
          <a:bodyPr/>
          <a:lstStyle/>
          <a:p>
            <a:r>
              <a:rPr lang="en-GB" noProof="0" dirty="0"/>
              <a:t>© Lloyd’s</a:t>
            </a:r>
          </a:p>
        </p:txBody>
      </p:sp>
      <p:sp>
        <p:nvSpPr>
          <p:cNvPr id="6" name="Text Placeholder 5">
            <a:extLst>
              <a:ext uri="{FF2B5EF4-FFF2-40B4-BE49-F238E27FC236}">
                <a16:creationId xmlns:a16="http://schemas.microsoft.com/office/drawing/2014/main" id="{CB3B1C18-EB3D-498D-AD6D-CA2F7556F82D}"/>
              </a:ext>
            </a:extLst>
          </p:cNvPr>
          <p:cNvSpPr>
            <a:spLocks noGrp="1"/>
          </p:cNvSpPr>
          <p:nvPr>
            <p:ph type="body" sz="quarter" idx="13"/>
          </p:nvPr>
        </p:nvSpPr>
        <p:spPr/>
        <p:txBody>
          <a:bodyPr/>
          <a:lstStyle/>
          <a:p>
            <a:r>
              <a:rPr lang="en-GB" sz="2000" b="1" dirty="0"/>
              <a:t>Previous Cohort Quotes &amp; Highlights:</a:t>
            </a:r>
            <a:endParaRPr lang="en-GB" sz="2000" dirty="0"/>
          </a:p>
        </p:txBody>
      </p:sp>
      <p:sp>
        <p:nvSpPr>
          <p:cNvPr id="4" name="Speech Bubble: Rectangle with Corners Rounded 3">
            <a:extLst>
              <a:ext uri="{FF2B5EF4-FFF2-40B4-BE49-F238E27FC236}">
                <a16:creationId xmlns:a16="http://schemas.microsoft.com/office/drawing/2014/main" id="{199E9F3F-7651-9B14-F26F-D512BEE5813E}"/>
              </a:ext>
            </a:extLst>
          </p:cNvPr>
          <p:cNvSpPr/>
          <p:nvPr/>
        </p:nvSpPr>
        <p:spPr>
          <a:xfrm>
            <a:off x="208255" y="1794480"/>
            <a:ext cx="2843058" cy="1227016"/>
          </a:xfrm>
          <a:prstGeom prst="wedgeRoundRectCallout">
            <a:avLst>
              <a:gd name="adj1" fmla="val -11523"/>
              <a:gd name="adj2" fmla="val 96128"/>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Advance course was personal and relevant and has given me the confidence in my intentions for my career development.”</a:t>
            </a:r>
          </a:p>
        </p:txBody>
      </p:sp>
      <p:sp>
        <p:nvSpPr>
          <p:cNvPr id="7" name="Speech Bubble: Rectangle with Corners Rounded 6">
            <a:extLst>
              <a:ext uri="{FF2B5EF4-FFF2-40B4-BE49-F238E27FC236}">
                <a16:creationId xmlns:a16="http://schemas.microsoft.com/office/drawing/2014/main" id="{3FE85AC7-82C8-2DBA-11BE-3646868CCC31}"/>
              </a:ext>
            </a:extLst>
          </p:cNvPr>
          <p:cNvSpPr/>
          <p:nvPr/>
        </p:nvSpPr>
        <p:spPr>
          <a:xfrm>
            <a:off x="3158829" y="2420149"/>
            <a:ext cx="3063554" cy="2032156"/>
          </a:xfrm>
          <a:prstGeom prst="wedgeRoundRectCallout">
            <a:avLst>
              <a:gd name="adj1" fmla="val 5328"/>
              <a:gd name="adj2" fmla="val 87322"/>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“Following the course, I feel inspired to build my capabilities and confidence. I have met incredible women who have supported each other through open discussions and have learnt how to recognise what gives us energy and adds meaning to our lives.”</a:t>
            </a:r>
          </a:p>
        </p:txBody>
      </p:sp>
      <p:sp>
        <p:nvSpPr>
          <p:cNvPr id="10" name="Speech Bubble: Rectangle with Corners Rounded 9">
            <a:extLst>
              <a:ext uri="{FF2B5EF4-FFF2-40B4-BE49-F238E27FC236}">
                <a16:creationId xmlns:a16="http://schemas.microsoft.com/office/drawing/2014/main" id="{0D3CF963-E1EA-E6DE-D44C-61726139DF5C}"/>
              </a:ext>
            </a:extLst>
          </p:cNvPr>
          <p:cNvSpPr/>
          <p:nvPr/>
        </p:nvSpPr>
        <p:spPr>
          <a:xfrm>
            <a:off x="208255" y="3789491"/>
            <a:ext cx="2843058" cy="1087655"/>
          </a:xfrm>
          <a:prstGeom prst="wedgeRoundRectCallout">
            <a:avLst>
              <a:gd name="adj1" fmla="val -1613"/>
              <a:gd name="adj2" fmla="val 89934"/>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“To think outside of our comfort zones, framework of questioning, creating brands and confidence in speaking up.”</a:t>
            </a:r>
          </a:p>
        </p:txBody>
      </p:sp>
      <p:sp>
        <p:nvSpPr>
          <p:cNvPr id="9" name="Rectangle 8">
            <a:extLst>
              <a:ext uri="{FF2B5EF4-FFF2-40B4-BE49-F238E27FC236}">
                <a16:creationId xmlns:a16="http://schemas.microsoft.com/office/drawing/2014/main" id="{DB372B89-0BBF-41E8-8536-66FEB57F5C5F}"/>
              </a:ext>
            </a:extLst>
          </p:cNvPr>
          <p:cNvSpPr/>
          <p:nvPr/>
        </p:nvSpPr>
        <p:spPr>
          <a:xfrm>
            <a:off x="318816" y="5546630"/>
            <a:ext cx="6193201" cy="132844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Arial" panose="020B0604020202020204" pitchFamily="34" charset="0"/>
                <a:ea typeface="Calibri" panose="020F0502020204030204" pitchFamily="34" charset="0"/>
              </a:rPr>
              <a:t>For females on Advance cohort 5, in the 2 years since completing the programme, </a:t>
            </a:r>
            <a:r>
              <a:rPr lang="en-GB" sz="2400" b="1" dirty="0">
                <a:effectLst/>
                <a:latin typeface="Arial" panose="020B0604020202020204" pitchFamily="34" charset="0"/>
                <a:ea typeface="Calibri" panose="020F0502020204030204" pitchFamily="34" charset="0"/>
              </a:rPr>
              <a:t>100%</a:t>
            </a:r>
            <a:r>
              <a:rPr lang="en-GB" sz="1800" dirty="0">
                <a:effectLst/>
                <a:latin typeface="Arial" panose="020B0604020202020204" pitchFamily="34" charset="0"/>
                <a:ea typeface="Calibri" panose="020F0502020204030204" pitchFamily="34" charset="0"/>
              </a:rPr>
              <a:t> of the responders celebrated an improved role, promotion, secondment or role stretch.</a:t>
            </a:r>
            <a:endParaRPr lang="en-GB" sz="2400" dirty="0"/>
          </a:p>
        </p:txBody>
      </p:sp>
    </p:spTree>
    <p:extLst>
      <p:ext uri="{BB962C8B-B14F-4D97-AF65-F5344CB8AC3E}">
        <p14:creationId xmlns:p14="http://schemas.microsoft.com/office/powerpoint/2010/main" val="3984196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RNRSTYLE" val="1"/>
</p:tagLst>
</file>

<file path=ppt/tags/tag11.xml><?xml version="1.0" encoding="utf-8"?>
<p:tagLst xmlns:a="http://schemas.openxmlformats.org/drawingml/2006/main" xmlns:r="http://schemas.openxmlformats.org/officeDocument/2006/relationships" xmlns:p="http://schemas.openxmlformats.org/presentationml/2006/main">
  <p:tag name="RNRSTYLE" val="1"/>
</p:tagLst>
</file>

<file path=ppt/tags/tag12.xml><?xml version="1.0" encoding="utf-8"?>
<p:tagLst xmlns:a="http://schemas.openxmlformats.org/drawingml/2006/main" xmlns:r="http://schemas.openxmlformats.org/officeDocument/2006/relationships" xmlns:p="http://schemas.openxmlformats.org/presentationml/2006/main">
  <p:tag name="RNRSTYLE" val="1"/>
</p:tagLst>
</file>

<file path=ppt/tags/tag13.xml><?xml version="1.0" encoding="utf-8"?>
<p:tagLst xmlns:a="http://schemas.openxmlformats.org/drawingml/2006/main" xmlns:r="http://schemas.openxmlformats.org/officeDocument/2006/relationships" xmlns:p="http://schemas.openxmlformats.org/presentationml/2006/main">
  <p:tag name="RNRSTYLE" val="1"/>
</p:tagLst>
</file>

<file path=ppt/tags/tag14.xml><?xml version="1.0" encoding="utf-8"?>
<p:tagLst xmlns:a="http://schemas.openxmlformats.org/drawingml/2006/main" xmlns:r="http://schemas.openxmlformats.org/officeDocument/2006/relationships" xmlns:p="http://schemas.openxmlformats.org/presentationml/2006/main">
  <p:tag name="RNRSTYLE" val="2"/>
</p:tagLst>
</file>

<file path=ppt/tags/tag15.xml><?xml version="1.0" encoding="utf-8"?>
<p:tagLst xmlns:a="http://schemas.openxmlformats.org/drawingml/2006/main" xmlns:r="http://schemas.openxmlformats.org/officeDocument/2006/relationships" xmlns:p="http://schemas.openxmlformats.org/presentationml/2006/main">
  <p:tag name="RNRSTYLE" val="1"/>
</p:tagLst>
</file>

<file path=ppt/tags/tag16.xml><?xml version="1.0" encoding="utf-8"?>
<p:tagLst xmlns:a="http://schemas.openxmlformats.org/drawingml/2006/main" xmlns:r="http://schemas.openxmlformats.org/officeDocument/2006/relationships" xmlns:p="http://schemas.openxmlformats.org/presentationml/2006/main">
  <p:tag name="RNRSTYLE" val="1"/>
</p:tagLst>
</file>

<file path=ppt/tags/tag17.xml><?xml version="1.0" encoding="utf-8"?>
<p:tagLst xmlns:a="http://schemas.openxmlformats.org/drawingml/2006/main" xmlns:r="http://schemas.openxmlformats.org/officeDocument/2006/relationships" xmlns:p="http://schemas.openxmlformats.org/presentationml/2006/main">
  <p:tag name="RNRSTYLE" val="1"/>
</p:tagLst>
</file>

<file path=ppt/tags/tag18.xml><?xml version="1.0" encoding="utf-8"?>
<p:tagLst xmlns:a="http://schemas.openxmlformats.org/drawingml/2006/main" xmlns:r="http://schemas.openxmlformats.org/officeDocument/2006/relationships" xmlns:p="http://schemas.openxmlformats.org/presentationml/2006/main">
  <p:tag name="RNRSTYLE" val="1"/>
</p:tagLst>
</file>

<file path=ppt/tags/tag19.xml><?xml version="1.0" encoding="utf-8"?>
<p:tagLst xmlns:a="http://schemas.openxmlformats.org/drawingml/2006/main" xmlns:r="http://schemas.openxmlformats.org/officeDocument/2006/relationships" xmlns:p="http://schemas.openxmlformats.org/presentationml/2006/main">
  <p:tag name="RNRSTYLE" val="1"/>
</p:tagLst>
</file>

<file path=ppt/tags/tag2.xml><?xml version="1.0" encoding="utf-8"?>
<p:tagLst xmlns:a="http://schemas.openxmlformats.org/drawingml/2006/main" xmlns:r="http://schemas.openxmlformats.org/officeDocument/2006/relationships" xmlns:p="http://schemas.openxmlformats.org/presentationml/2006/main">
  <p:tag name="RNRSTYLE" val="1"/>
</p:tagLst>
</file>

<file path=ppt/tags/tag20.xml><?xml version="1.0" encoding="utf-8"?>
<p:tagLst xmlns:a="http://schemas.openxmlformats.org/drawingml/2006/main" xmlns:r="http://schemas.openxmlformats.org/officeDocument/2006/relationships" xmlns:p="http://schemas.openxmlformats.org/presentationml/2006/main">
  <p:tag name="RNRSTYLE" val="1"/>
</p:tagLst>
</file>

<file path=ppt/tags/tag21.xml><?xml version="1.0" encoding="utf-8"?>
<p:tagLst xmlns:a="http://schemas.openxmlformats.org/drawingml/2006/main" xmlns:r="http://schemas.openxmlformats.org/officeDocument/2006/relationships" xmlns:p="http://schemas.openxmlformats.org/presentationml/2006/main">
  <p:tag name="RNRSTYLE" val="1"/>
</p:tagLst>
</file>

<file path=ppt/tags/tag22.xml><?xml version="1.0" encoding="utf-8"?>
<p:tagLst xmlns:a="http://schemas.openxmlformats.org/drawingml/2006/main" xmlns:r="http://schemas.openxmlformats.org/officeDocument/2006/relationships" xmlns:p="http://schemas.openxmlformats.org/presentationml/2006/main">
  <p:tag name="RNRSTYLE" val="1"/>
</p:tagLst>
</file>

<file path=ppt/tags/tag23.xml><?xml version="1.0" encoding="utf-8"?>
<p:tagLst xmlns:a="http://schemas.openxmlformats.org/drawingml/2006/main" xmlns:r="http://schemas.openxmlformats.org/officeDocument/2006/relationships" xmlns:p="http://schemas.openxmlformats.org/presentationml/2006/main">
  <p:tag name="RNRSTYLE" val="1"/>
</p:tagLst>
</file>

<file path=ppt/tags/tag24.xml><?xml version="1.0" encoding="utf-8"?>
<p:tagLst xmlns:a="http://schemas.openxmlformats.org/drawingml/2006/main" xmlns:r="http://schemas.openxmlformats.org/officeDocument/2006/relationships" xmlns:p="http://schemas.openxmlformats.org/presentationml/2006/main">
  <p:tag name="RNRSTYLE" val="1"/>
</p:tagLst>
</file>

<file path=ppt/tags/tag25.xml><?xml version="1.0" encoding="utf-8"?>
<p:tagLst xmlns:a="http://schemas.openxmlformats.org/drawingml/2006/main" xmlns:r="http://schemas.openxmlformats.org/officeDocument/2006/relationships" xmlns:p="http://schemas.openxmlformats.org/presentationml/2006/main">
  <p:tag name="RNRSTYLE" val="1"/>
</p:tagLst>
</file>

<file path=ppt/tags/tag26.xml><?xml version="1.0" encoding="utf-8"?>
<p:tagLst xmlns:a="http://schemas.openxmlformats.org/drawingml/2006/main" xmlns:r="http://schemas.openxmlformats.org/officeDocument/2006/relationships" xmlns:p="http://schemas.openxmlformats.org/presentationml/2006/main">
  <p:tag name="RNRSTYLE" val="1"/>
</p:tagLst>
</file>

<file path=ppt/tags/tag27.xml><?xml version="1.0" encoding="utf-8"?>
<p:tagLst xmlns:a="http://schemas.openxmlformats.org/drawingml/2006/main" xmlns:r="http://schemas.openxmlformats.org/officeDocument/2006/relationships" xmlns:p="http://schemas.openxmlformats.org/presentationml/2006/main">
  <p:tag name="RNRSTYLE" val="1"/>
</p:tagLst>
</file>

<file path=ppt/tags/tag28.xml><?xml version="1.0" encoding="utf-8"?>
<p:tagLst xmlns:a="http://schemas.openxmlformats.org/drawingml/2006/main" xmlns:r="http://schemas.openxmlformats.org/officeDocument/2006/relationships" xmlns:p="http://schemas.openxmlformats.org/presentationml/2006/main">
  <p:tag name="RNRSTYLE" val="1"/>
</p:tagLst>
</file>

<file path=ppt/tags/tag3.xml><?xml version="1.0" encoding="utf-8"?>
<p:tagLst xmlns:a="http://schemas.openxmlformats.org/drawingml/2006/main" xmlns:r="http://schemas.openxmlformats.org/officeDocument/2006/relationships" xmlns:p="http://schemas.openxmlformats.org/presentationml/2006/main">
  <p:tag name="MIO_FALLBACK_LAYOUT" val="1"/>
  <p:tag name="MIO_SHOW_DATE" val="False"/>
  <p:tag name="MIO_SHOW_FOOTER" val="False"/>
  <p:tag name="MIO_SHOW_PAGENUMBER" val="False"/>
  <p:tag name="MIO_AVOID_BLANK_LAYOUT" val="True"/>
  <p:tag name="MIO_CD_LAYOUT_VALID_AREA" val="True"/>
  <p:tag name="MIO_NUMBER_OF_VALID_LAYOUTS" val="19"/>
  <p:tag name="MIO_HDS" val="True"/>
  <p:tag name="MIO_EK" val="43444"/>
  <p:tag name="MIO_EKGUID" val="32d10568-6c0b-4be3-82c6-fab2f73c5371"/>
  <p:tag name="MIO_UPDATE" val="True"/>
  <p:tag name="MIO_VERSION" val="08.08.2016 13:08:02"/>
  <p:tag name="MIO_DBID" val="B8FCB12D-AF03-49EB-9F79-BB019BE99E1E"/>
  <p:tag name="MIO_LASTDOWNLOADED" val="08.08.2016 14:08:04"/>
  <p:tag name="MIO_OBJECTNAME" val="Lloyd's 2016 Print"/>
  <p:tag name="MIO_LASTEDITORNAME" val="Debbie Minchington"/>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MIO_FALLBACK_LAYOUT" val="1"/>
  <p:tag name="MIO_SHOW_DATE" val="False"/>
  <p:tag name="MIO_SHOW_FOOTER" val="False"/>
  <p:tag name="MIO_SHOW_PAGENUMBER" val="False"/>
  <p:tag name="MIO_AVOID_BLANK_LAYOUT" val="True"/>
  <p:tag name="MIO_CD_LAYOUT_VALID_AREA" val="True"/>
  <p:tag name="MIO_NUMBER_OF_VALID_LAYOUTS" val="19"/>
  <p:tag name="MIO_HDS" val="True"/>
  <p:tag name="MIO_EK" val="43444"/>
  <p:tag name="MIO_EKGUID" val="32d10568-6c0b-4be3-82c6-fab2f73c5371"/>
  <p:tag name="MIO_UPDATE" val="True"/>
  <p:tag name="MIO_VERSION" val="08.08.2016 13:08:02"/>
  <p:tag name="MIO_DBID" val="B8FCB12D-AF03-49EB-9F79-BB019BE99E1E"/>
  <p:tag name="MIO_LASTDOWNLOADED" val="08.08.2016 14:08:04"/>
  <p:tag name="MIO_OBJECTNAME" val="Lloyd's 2016 Print"/>
  <p:tag name="MIO_LASTEDITORNAME" val="Debbie Minchington"/>
  <p:tag name="MIO_PRESI_FIRST_SLIDENUMBER" val="1"/>
</p:tagLst>
</file>

<file path=ppt/tags/tag5.xml><?xml version="1.0" encoding="utf-8"?>
<p:tagLst xmlns:a="http://schemas.openxmlformats.org/drawingml/2006/main" xmlns:r="http://schemas.openxmlformats.org/officeDocument/2006/relationships" xmlns:p="http://schemas.openxmlformats.org/presentationml/2006/main">
  <p:tag name="MIO_FALLBACK_LAYOUT" val="1"/>
  <p:tag name="MIO_SHOW_DATE" val="False"/>
  <p:tag name="MIO_SHOW_FOOTER" val="False"/>
  <p:tag name="MIO_SHOW_PAGENUMBER" val="False"/>
  <p:tag name="MIO_AVOID_BLANK_LAYOUT" val="True"/>
  <p:tag name="MIO_CD_LAYOUT_VALID_AREA" val="True"/>
  <p:tag name="MIO_NUMBER_OF_VALID_LAYOUTS" val="19"/>
  <p:tag name="MIO_HDS" val="True"/>
  <p:tag name="MIO_EK" val="43444"/>
  <p:tag name="MIO_EKGUID" val="32d10568-6c0b-4be3-82c6-fab2f73c5371"/>
  <p:tag name="MIO_UPDATE" val="True"/>
  <p:tag name="MIO_VERSION" val="08.08.2016 13:08:02"/>
  <p:tag name="MIO_DBID" val="B8FCB12D-AF03-49EB-9F79-BB019BE99E1E"/>
  <p:tag name="MIO_LASTDOWNLOADED" val="08.08.2016 14:08:04"/>
  <p:tag name="MIO_OBJECTNAME" val="Lloyd's 2016 Print"/>
  <p:tag name="MIO_LASTEDITORNAME" val="Debbie Minchington"/>
  <p:tag name="MIO_PRESI_FIRST_SLIDENUMBER" val="1"/>
</p:tagLst>
</file>

<file path=ppt/tags/tag6.xml><?xml version="1.0" encoding="utf-8"?>
<p:tagLst xmlns:a="http://schemas.openxmlformats.org/drawingml/2006/main" xmlns:r="http://schemas.openxmlformats.org/officeDocument/2006/relationships" xmlns:p="http://schemas.openxmlformats.org/presentationml/2006/main">
  <p:tag name="RNRSTYLE" val="1"/>
</p:tagLst>
</file>

<file path=ppt/tags/tag7.xml><?xml version="1.0" encoding="utf-8"?>
<p:tagLst xmlns:a="http://schemas.openxmlformats.org/drawingml/2006/main" xmlns:r="http://schemas.openxmlformats.org/officeDocument/2006/relationships" xmlns:p="http://schemas.openxmlformats.org/presentationml/2006/main">
  <p:tag name="RNRSTYLE" val="2"/>
</p:tagLst>
</file>

<file path=ppt/tags/tag8.xml><?xml version="1.0" encoding="utf-8"?>
<p:tagLst xmlns:a="http://schemas.openxmlformats.org/drawingml/2006/main" xmlns:r="http://schemas.openxmlformats.org/officeDocument/2006/relationships" xmlns:p="http://schemas.openxmlformats.org/presentationml/2006/main">
  <p:tag name="RNRSTYLE" val="1"/>
</p:tagLst>
</file>

<file path=ppt/tags/tag9.xml><?xml version="1.0" encoding="utf-8"?>
<p:tagLst xmlns:a="http://schemas.openxmlformats.org/drawingml/2006/main" xmlns:r="http://schemas.openxmlformats.org/officeDocument/2006/relationships" xmlns:p="http://schemas.openxmlformats.org/presentationml/2006/main">
  <p:tag name="RNRSTYLE" val="1"/>
</p:tagLst>
</file>

<file path=ppt/theme/theme1.xml><?xml version="1.0" encoding="utf-8"?>
<a:theme xmlns:a="http://schemas.openxmlformats.org/drawingml/2006/main" name="Lloyd's Presentation Deck">
  <a:themeElements>
    <a:clrScheme name="Lloyd's 2016">
      <a:dk1>
        <a:sysClr val="windowText" lastClr="000000"/>
      </a:dk1>
      <a:lt1>
        <a:sysClr val="window" lastClr="FFFFFF"/>
      </a:lt1>
      <a:dk2>
        <a:srgbClr val="717C7C"/>
      </a:dk2>
      <a:lt2>
        <a:srgbClr val="282F54"/>
      </a:lt2>
      <a:accent1>
        <a:srgbClr val="1E35BF"/>
      </a:accent1>
      <a:accent2>
        <a:srgbClr val="78E0C2"/>
      </a:accent2>
      <a:accent3>
        <a:srgbClr val="FF5A00"/>
      </a:accent3>
      <a:accent4>
        <a:srgbClr val="E60000"/>
      </a:accent4>
      <a:accent5>
        <a:srgbClr val="2CBAD8"/>
      </a:accent5>
      <a:accent6>
        <a:srgbClr val="F200C2"/>
      </a:accent6>
      <a:hlink>
        <a:srgbClr val="FFD200"/>
      </a:hlink>
      <a:folHlink>
        <a:srgbClr val="78E0C2"/>
      </a:folHlink>
    </a:clrScheme>
    <a:fontScheme name="Lloyds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 deck master.potx" id="{5F772443-CE73-4E73-B9DB-69AE7D07F59B}" vid="{21B77EAB-0E77-4B90-88B7-3FD21D897A37}"/>
    </a:ext>
  </a:extLst>
</a:theme>
</file>

<file path=ppt/theme/theme2.xml><?xml version="1.0" encoding="utf-8"?>
<a:theme xmlns:a="http://schemas.openxmlformats.org/drawingml/2006/main" name="Office Theme">
  <a:themeElements>
    <a:clrScheme name="Lloyds Print">
      <a:dk1>
        <a:sysClr val="windowText" lastClr="000000"/>
      </a:dk1>
      <a:lt1>
        <a:sysClr val="window" lastClr="FFFFFF"/>
      </a:lt1>
      <a:dk2>
        <a:srgbClr val="003B4C"/>
      </a:dk2>
      <a:lt2>
        <a:srgbClr val="A1A1A2"/>
      </a:lt2>
      <a:accent1>
        <a:srgbClr val="1E35BF"/>
      </a:accent1>
      <a:accent2>
        <a:srgbClr val="282F54"/>
      </a:accent2>
      <a:accent3>
        <a:srgbClr val="0021A4"/>
      </a:accent3>
      <a:accent4>
        <a:srgbClr val="0A4BB7"/>
      </a:accent4>
      <a:accent5>
        <a:srgbClr val="A1A1A2"/>
      </a:accent5>
      <a:accent6>
        <a:srgbClr val="717C7C"/>
      </a:accent6>
      <a:hlink>
        <a:srgbClr val="16284C"/>
      </a:hlink>
      <a:folHlink>
        <a:srgbClr val="8B8A8E"/>
      </a:folHlink>
    </a:clrScheme>
    <a:fontScheme name="Lloyds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loyds Print">
      <a:dk1>
        <a:sysClr val="windowText" lastClr="000000"/>
      </a:dk1>
      <a:lt1>
        <a:sysClr val="window" lastClr="FFFFFF"/>
      </a:lt1>
      <a:dk2>
        <a:srgbClr val="003B4C"/>
      </a:dk2>
      <a:lt2>
        <a:srgbClr val="A1A1A2"/>
      </a:lt2>
      <a:accent1>
        <a:srgbClr val="1E35BF"/>
      </a:accent1>
      <a:accent2>
        <a:srgbClr val="282F54"/>
      </a:accent2>
      <a:accent3>
        <a:srgbClr val="0021A4"/>
      </a:accent3>
      <a:accent4>
        <a:srgbClr val="0A4BB7"/>
      </a:accent4>
      <a:accent5>
        <a:srgbClr val="A1A1A2"/>
      </a:accent5>
      <a:accent6>
        <a:srgbClr val="717C7C"/>
      </a:accent6>
      <a:hlink>
        <a:srgbClr val="16284C"/>
      </a:hlink>
      <a:folHlink>
        <a:srgbClr val="8B8A8E"/>
      </a:folHlink>
    </a:clrScheme>
    <a:fontScheme name="Lloyds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 Lloyds Print</Template>
  <TotalTime>5101</TotalTime>
  <Words>1886</Words>
  <Application>Microsoft Office PowerPoint</Application>
  <PresentationFormat>Custom</PresentationFormat>
  <Paragraphs>220</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Lloyd's Presentation Deck</vt:lpstr>
      <vt:lpstr>Lloyd’s Advance Programme Developing our Future Female Leaders  </vt:lpstr>
      <vt:lpstr>Advance  </vt:lpstr>
      <vt:lpstr>Advance  </vt:lpstr>
      <vt:lpstr>Advance</vt:lpstr>
      <vt:lpstr>PowerPoint Presentation</vt:lpstr>
      <vt:lpstr>Advance</vt:lpstr>
      <vt:lpstr>Advance</vt:lpstr>
      <vt:lpstr>Advance</vt:lpstr>
      <vt:lpstr>Advance</vt:lpstr>
      <vt:lpstr>Advance Application Criteria</vt:lpstr>
      <vt:lpstr>Advance  </vt:lpstr>
      <vt:lpstr>Advance</vt:lpstr>
    </vt:vector>
  </TitlesOfParts>
  <Company>Lloyd's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Rivera, Mark</dc:creator>
  <cp:lastModifiedBy>Boyle, Aaron</cp:lastModifiedBy>
  <cp:revision>194</cp:revision>
  <dcterms:created xsi:type="dcterms:W3CDTF">2019-05-17T10:35:38Z</dcterms:created>
  <dcterms:modified xsi:type="dcterms:W3CDTF">2023-06-20T09:14:41Z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3b4ac1b-ad46-41e5-bbef-cfcc59b99d32_Enabled">
    <vt:lpwstr>true</vt:lpwstr>
  </property>
  <property fmtid="{D5CDD505-2E9C-101B-9397-08002B2CF9AE}" pid="3" name="MSIP_Label_b3b4ac1b-ad46-41e5-bbef-cfcc59b99d32_SetDate">
    <vt:lpwstr>2023-06-20T09:14:41Z</vt:lpwstr>
  </property>
  <property fmtid="{D5CDD505-2E9C-101B-9397-08002B2CF9AE}" pid="4" name="MSIP_Label_b3b4ac1b-ad46-41e5-bbef-cfcc59b99d32_Method">
    <vt:lpwstr>Standard</vt:lpwstr>
  </property>
  <property fmtid="{D5CDD505-2E9C-101B-9397-08002B2CF9AE}" pid="5" name="MSIP_Label_b3b4ac1b-ad46-41e5-bbef-cfcc59b99d32_Name">
    <vt:lpwstr>b3b4ac1b-ad46-41e5-bbef-cfcc59b99d32</vt:lpwstr>
  </property>
  <property fmtid="{D5CDD505-2E9C-101B-9397-08002B2CF9AE}" pid="6" name="MSIP_Label_b3b4ac1b-ad46-41e5-bbef-cfcc59b99d32_SiteId">
    <vt:lpwstr>8df4b91e-bf72-411d-9902-5ecc8f1e6c11</vt:lpwstr>
  </property>
  <property fmtid="{D5CDD505-2E9C-101B-9397-08002B2CF9AE}" pid="7" name="MSIP_Label_b3b4ac1b-ad46-41e5-bbef-cfcc59b99d32_ActionId">
    <vt:lpwstr>38d34e93-11c9-408b-aca3-006f010197c1</vt:lpwstr>
  </property>
  <property fmtid="{D5CDD505-2E9C-101B-9397-08002B2CF9AE}" pid="8" name="MSIP_Label_b3b4ac1b-ad46-41e5-bbef-cfcc59b99d32_ContentBits">
    <vt:lpwstr>2</vt:lpwstr>
  </property>
</Properties>
</file>